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0"/>
  </p:notesMasterIdLst>
  <p:sldIdLst>
    <p:sldId id="300" r:id="rId3"/>
    <p:sldId id="444" r:id="rId4"/>
    <p:sldId id="445" r:id="rId5"/>
    <p:sldId id="443" r:id="rId6"/>
    <p:sldId id="442" r:id="rId7"/>
    <p:sldId id="448" r:id="rId8"/>
    <p:sldId id="449" r:id="rId9"/>
    <p:sldId id="451" r:id="rId10"/>
    <p:sldId id="465" r:id="rId11"/>
    <p:sldId id="466" r:id="rId12"/>
    <p:sldId id="467" r:id="rId13"/>
    <p:sldId id="468" r:id="rId14"/>
    <p:sldId id="456" r:id="rId15"/>
    <p:sldId id="459" r:id="rId16"/>
    <p:sldId id="426" r:id="rId17"/>
    <p:sldId id="460" r:id="rId18"/>
    <p:sldId id="409" r:id="rId19"/>
  </p:sldIdLst>
  <p:sldSz cx="9144000" cy="6858000" type="screen4x3"/>
  <p:notesSz cx="7099300" cy="10234613"/>
  <p:defaultTextStyle>
    <a:defPPr>
      <a:defRPr lang="en-GB"/>
    </a:defPPr>
    <a:lvl1pPr algn="ctr" defTabSz="41433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200" b="1" kern="1200">
        <a:solidFill>
          <a:schemeClr val="bg1"/>
        </a:solidFill>
        <a:latin typeface="Arial" charset="0"/>
        <a:ea typeface="+mn-ea"/>
        <a:cs typeface="+mn-cs"/>
      </a:defRPr>
    </a:lvl1pPr>
    <a:lvl2pPr marL="673100" indent="-258763" algn="ctr" defTabSz="41433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200" b="1" kern="1200">
        <a:solidFill>
          <a:schemeClr val="bg1"/>
        </a:solidFill>
        <a:latin typeface="Arial" charset="0"/>
        <a:ea typeface="+mn-ea"/>
        <a:cs typeface="+mn-cs"/>
      </a:defRPr>
    </a:lvl2pPr>
    <a:lvl3pPr marL="1036638" indent="-206375" algn="ctr" defTabSz="41433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200" b="1" kern="1200">
        <a:solidFill>
          <a:schemeClr val="bg1"/>
        </a:solidFill>
        <a:latin typeface="Arial" charset="0"/>
        <a:ea typeface="+mn-ea"/>
        <a:cs typeface="+mn-cs"/>
      </a:defRPr>
    </a:lvl3pPr>
    <a:lvl4pPr marL="1450975" indent="-206375" algn="ctr" defTabSz="41433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200" b="1" kern="1200">
        <a:solidFill>
          <a:schemeClr val="bg1"/>
        </a:solidFill>
        <a:latin typeface="Arial" charset="0"/>
        <a:ea typeface="+mn-ea"/>
        <a:cs typeface="+mn-cs"/>
      </a:defRPr>
    </a:lvl4pPr>
    <a:lvl5pPr marL="1865313" indent="-206375" algn="ctr" defTabSz="41433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2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2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2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2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2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 Martín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2D2"/>
    <a:srgbClr val="FFF2F5"/>
    <a:srgbClr val="0098C3"/>
    <a:srgbClr val="009CC3"/>
    <a:srgbClr val="353735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4012" autoAdjust="0"/>
    <p:restoredTop sz="64041" autoAdjust="0"/>
  </p:normalViewPr>
  <p:slideViewPr>
    <p:cSldViewPr showGuides="1">
      <p:cViewPr>
        <p:scale>
          <a:sx n="100" d="100"/>
          <a:sy n="100" d="100"/>
        </p:scale>
        <p:origin x="-848" y="-88"/>
      </p:cViewPr>
      <p:guideLst>
        <p:guide orient="horz" pos="1123"/>
        <p:guide pos="282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14726">
              <a:defRPr/>
            </a:pPr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14726">
              <a:defRPr/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14726">
              <a:defRPr/>
            </a:pPr>
            <a:endParaRPr lang="en-US"/>
          </a:p>
        </p:txBody>
      </p:sp>
      <p:sp>
        <p:nvSpPr>
          <p:cNvPr id="2560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14726"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040" tIns="47520" rIns="95040" bIns="47520" numCol="1" anchor="b" anchorCtr="0" compatLnSpc="1">
            <a:prstTxWarp prst="textNoShape">
              <a:avLst/>
            </a:prstTxWarp>
          </a:bodyPr>
          <a:lstStyle>
            <a:lvl1pPr algn="r" defTabSz="414726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F2DAF97-A3A6-5848-97B3-0F0258DA059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8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3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1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143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1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036815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1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451541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1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1866268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1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40ED6-F2F0-1647-9F13-CA1717E017C1}" type="slidenum">
              <a:rPr lang="es-ES">
                <a:latin typeface="Times New Roman" charset="0"/>
                <a:ea typeface="Arial" charset="0"/>
                <a:cs typeface="Arial" charset="0"/>
              </a:rPr>
              <a:pPr/>
              <a:t>1</a:t>
            </a:fld>
            <a:endParaRPr lang="es-E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10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11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12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13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14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15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16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17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2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3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4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5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6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7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8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4338"/>
            <a:fld id="{87E17683-66E3-F840-A180-1A6B04ACA4B1}" type="slidenum">
              <a:rPr lang="es-ES">
                <a:ea typeface="Arial" charset="0"/>
                <a:cs typeface="Arial" charset="0"/>
              </a:rPr>
              <a:pPr defTabSz="414338"/>
              <a:t>9</a:t>
            </a:fld>
            <a:endParaRPr lang="es-E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20" y="30244"/>
            <a:ext cx="2275200" cy="6349626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" y="30244"/>
            <a:ext cx="6691680" cy="6349626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120" y="907296"/>
            <a:ext cx="41788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240" y="907296"/>
            <a:ext cx="41788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7120" y="-63367"/>
            <a:ext cx="2124000" cy="5495617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5120" y="-63367"/>
            <a:ext cx="6233760" cy="5495617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120" y="907295"/>
            <a:ext cx="4178880" cy="54725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240" y="907295"/>
            <a:ext cx="4178880" cy="54725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30163"/>
            <a:ext cx="849471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08050"/>
            <a:ext cx="84963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1639" tIns="64853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0"/>
            <a:r>
              <a:rPr lang="en-GB" dirty="0"/>
              <a:t>Ninth Outline Level</a:t>
            </a:r>
          </a:p>
        </p:txBody>
      </p:sp>
      <p:sp>
        <p:nvSpPr>
          <p:cNvPr id="5" name="Text Box 1"/>
          <p:cNvSpPr txBox="1">
            <a:spLocks noChangeArrowheads="1"/>
          </p:cNvSpPr>
          <p:nvPr userDrawn="1"/>
        </p:nvSpPr>
        <p:spPr bwMode="auto">
          <a:xfrm>
            <a:off x="8546557" y="6632575"/>
            <a:ext cx="590703" cy="253033"/>
          </a:xfrm>
          <a:prstGeom prst="rect">
            <a:avLst/>
          </a:prstGeom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414726"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/>
            </a:pPr>
            <a:fld id="{246A89F6-8CC9-414C-BF21-B6AF60CCC5CC}" type="slidenum">
              <a:rPr lang="es-ES" sz="1100" b="0" i="0">
                <a:solidFill>
                  <a:srgbClr val="353735"/>
                </a:solidFill>
                <a:latin typeface="Gotham Medium"/>
                <a:ea typeface="Gotham Medium" charset="0"/>
                <a:cs typeface="Gotham Medium"/>
              </a:rPr>
              <a:pPr defTabSz="414726"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t>‹Nr.›</a:t>
            </a:fld>
            <a:r>
              <a:rPr lang="es-ES" sz="1100" b="0" i="0" dirty="0" smtClean="0">
                <a:solidFill>
                  <a:srgbClr val="353735"/>
                </a:solidFill>
                <a:latin typeface="Gotham Medium"/>
                <a:ea typeface="Gotham Medium" charset="0"/>
                <a:cs typeface="Gotham Medium"/>
              </a:rPr>
              <a:t>/18</a:t>
            </a:r>
            <a:endParaRPr lang="es-ES" sz="1100" b="0" i="0" dirty="0">
              <a:solidFill>
                <a:srgbClr val="353735"/>
              </a:solidFill>
              <a:latin typeface="Gotham Medium"/>
              <a:ea typeface="Gotham Medium" charset="0"/>
              <a:cs typeface="Gotham Medium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4" y="6608763"/>
            <a:ext cx="5629276" cy="253033"/>
          </a:xfrm>
          <a:prstGeom prst="rect">
            <a:avLst/>
          </a:prstGeom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marL="0" marR="0" indent="0" algn="l" defTabSz="414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100" b="0" dirty="0" smtClean="0">
                <a:solidFill>
                  <a:srgbClr val="353735"/>
                </a:solidFill>
                <a:latin typeface="Gotham Medium"/>
                <a:ea typeface="Gotham Medium" charset="0"/>
                <a:cs typeface="Gotham Medium"/>
              </a:rPr>
              <a:t>The </a:t>
            </a:r>
            <a:r>
              <a:rPr lang="en-US" sz="1100" b="0" dirty="0" err="1" smtClean="0">
                <a:solidFill>
                  <a:srgbClr val="353735"/>
                </a:solidFill>
                <a:latin typeface="Gotham Medium"/>
                <a:ea typeface="Gotham Medium" charset="0"/>
                <a:cs typeface="Gotham Medium"/>
              </a:rPr>
              <a:t>OpenNebula</a:t>
            </a:r>
            <a:r>
              <a:rPr lang="en-US" sz="1100" b="0" dirty="0" smtClean="0">
                <a:solidFill>
                  <a:srgbClr val="353735"/>
                </a:solidFill>
                <a:latin typeface="Gotham Medium"/>
                <a:ea typeface="Gotham Medium" charset="0"/>
                <a:cs typeface="Gotham Medium"/>
              </a:rPr>
              <a:t> Project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456527"/>
            <a:ext cx="9144000" cy="1441"/>
          </a:xfrm>
          <a:prstGeom prst="line">
            <a:avLst/>
          </a:prstGeom>
          <a:solidFill>
            <a:srgbClr val="00B8FF"/>
          </a:solidFill>
          <a:ln w="38100" cap="flat" cmpd="sng" algn="ctr">
            <a:gradFill flip="none" rotWithShape="1">
              <a:gsLst>
                <a:gs pos="0">
                  <a:srgbClr val="0098C3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+mj-lt"/>
          <a:ea typeface="+mj-ea"/>
          <a:cs typeface="+mj-cs"/>
        </a:defRPr>
      </a:lvl1pPr>
      <a:lvl2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2pPr>
      <a:lvl3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3pPr>
      <a:lvl4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4pPr>
      <a:lvl5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5pPr>
      <a:lvl6pPr marL="2280994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6pPr>
      <a:lvl7pPr marL="2695720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7pPr>
      <a:lvl8pPr marL="3110446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8pPr>
      <a:lvl9pPr marL="3525172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 b="1">
          <a:solidFill>
            <a:srgbClr val="009CC3"/>
          </a:solidFill>
          <a:latin typeface="Arial" charset="0"/>
          <a:ea typeface="Arial" charset="0"/>
          <a:cs typeface="Arial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ts val="13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 b="1">
          <a:solidFill>
            <a:srgbClr val="353635"/>
          </a:solidFill>
          <a:latin typeface="+mn-lt"/>
          <a:ea typeface="+mn-ea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353635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353635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5pPr>
      <a:lvl6pPr marL="2280994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6pPr>
      <a:lvl7pPr marL="2695720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7pPr>
      <a:lvl8pPr marL="3110446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8pPr>
      <a:lvl9pPr marL="3525172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35363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-63500"/>
            <a:ext cx="831532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08050"/>
            <a:ext cx="84963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60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pic>
        <p:nvPicPr>
          <p:cNvPr id="13316" name="Picture 6" descr="opennebula_folder_tipo_web.pdf"/>
          <p:cNvPicPr>
            <a:picLocks noChangeAspect="1"/>
          </p:cNvPicPr>
          <p:nvPr userDrawn="1"/>
        </p:nvPicPr>
        <p:blipFill>
          <a:blip r:embed="rId14"/>
          <a:srcRect r="76199" b="2020"/>
          <a:stretch>
            <a:fillRect/>
          </a:stretch>
        </p:blipFill>
        <p:spPr bwMode="auto">
          <a:xfrm rot="5400000">
            <a:off x="8131175" y="-604837"/>
            <a:ext cx="2968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+mj-lt"/>
          <a:ea typeface="+mj-ea"/>
          <a:cs typeface="+mj-cs"/>
        </a:defRPr>
      </a:lvl1pPr>
      <a:lvl2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2pPr>
      <a:lvl3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3pPr>
      <a:lvl4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4pPr>
      <a:lvl5pPr algn="l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5pPr>
      <a:lvl6pPr marL="2280994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6pPr>
      <a:lvl7pPr marL="2695720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7pPr>
      <a:lvl8pPr marL="3110446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8pPr>
      <a:lvl9pPr marL="3525172" indent="-207363" algn="l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 b="1">
          <a:solidFill>
            <a:srgbClr val="32425D"/>
          </a:solidFill>
          <a:latin typeface="Arial" charset="0"/>
          <a:ea typeface="Arial" charset="0"/>
          <a:cs typeface="Arial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ts val="1363"/>
        </a:spcBef>
        <a:spcAft>
          <a:spcPct val="0"/>
        </a:spcAft>
        <a:buClr>
          <a:srgbClr val="000000"/>
        </a:buClr>
        <a:buSzPct val="100000"/>
        <a:buFont typeface="Times New Roman" charset="0"/>
        <a:defRPr b="1">
          <a:solidFill>
            <a:srgbClr val="32425D"/>
          </a:solidFill>
          <a:latin typeface="+mn-lt"/>
          <a:ea typeface="+mn-ea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5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eaLnBrk="0" fontAlgn="base" hangingPunct="0">
        <a:lnSpc>
          <a:spcPct val="93000"/>
        </a:lnSpc>
        <a:spcBef>
          <a:spcPts val="27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8.png"/><Relationship Id="rId6" Type="http://schemas.openxmlformats.org/officeDocument/2006/relationships/image" Target="../media/image12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jpeg"/><Relationship Id="rId21" Type="http://schemas.openxmlformats.org/officeDocument/2006/relationships/image" Target="../media/image67.jpeg"/><Relationship Id="rId22" Type="http://schemas.openxmlformats.org/officeDocument/2006/relationships/image" Target="../media/image68.gif"/><Relationship Id="rId23" Type="http://schemas.openxmlformats.org/officeDocument/2006/relationships/image" Target="../media/image69.png"/><Relationship Id="rId24" Type="http://schemas.openxmlformats.org/officeDocument/2006/relationships/image" Target="../media/image70.jpe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Relationship Id="rId28" Type="http://schemas.openxmlformats.org/officeDocument/2006/relationships/image" Target="../media/image74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30" Type="http://schemas.openxmlformats.org/officeDocument/2006/relationships/image" Target="../media/image76.png"/><Relationship Id="rId31" Type="http://schemas.openxmlformats.org/officeDocument/2006/relationships/image" Target="../media/image77.jpeg"/><Relationship Id="rId32" Type="http://schemas.openxmlformats.org/officeDocument/2006/relationships/image" Target="../media/image78.png"/><Relationship Id="rId9" Type="http://schemas.openxmlformats.org/officeDocument/2006/relationships/image" Target="../media/image56.pn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png"/><Relationship Id="rId33" Type="http://schemas.openxmlformats.org/officeDocument/2006/relationships/image" Target="../media/image79.jpeg"/><Relationship Id="rId34" Type="http://schemas.openxmlformats.org/officeDocument/2006/relationships/image" Target="../media/image80.jpeg"/><Relationship Id="rId35" Type="http://schemas.openxmlformats.org/officeDocument/2006/relationships/image" Target="../media/image81.gif"/><Relationship Id="rId36" Type="http://schemas.openxmlformats.org/officeDocument/2006/relationships/image" Target="../media/image82.jpeg"/><Relationship Id="rId10" Type="http://schemas.openxmlformats.org/officeDocument/2006/relationships/image" Target="../media/image57.jpeg"/><Relationship Id="rId11" Type="http://schemas.openxmlformats.org/officeDocument/2006/relationships/image" Target="../media/image58.jpeg"/><Relationship Id="rId12" Type="http://schemas.openxmlformats.org/officeDocument/2006/relationships/image" Target="../media/image59.jpe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4.png"/><Relationship Id="rId18" Type="http://schemas.openxmlformats.org/officeDocument/2006/relationships/image" Target="../media/image64.jpeg"/><Relationship Id="rId19" Type="http://schemas.openxmlformats.org/officeDocument/2006/relationships/image" Target="../media/image65.png"/><Relationship Id="rId37" Type="http://schemas.openxmlformats.org/officeDocument/2006/relationships/image" Target="../media/image83.gif"/><Relationship Id="rId38" Type="http://schemas.openxmlformats.org/officeDocument/2006/relationships/image" Target="../media/image84.jpeg"/><Relationship Id="rId39" Type="http://schemas.openxmlformats.org/officeDocument/2006/relationships/image" Target="../media/image85.png"/><Relationship Id="rId40" Type="http://schemas.openxmlformats.org/officeDocument/2006/relationships/image" Target="../media/image86.png"/><Relationship Id="rId4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19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608764"/>
            <a:ext cx="9067800" cy="762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2" tIns="42449" rIns="81632" bIns="42449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2838" algn="l"/>
                <a:tab pos="8293100" algn="l"/>
                <a:tab pos="9121775" algn="l"/>
              </a:tabLst>
            </a:pPr>
            <a:r>
              <a:rPr lang="en-US" b="0" dirty="0" smtClean="0">
                <a:solidFill>
                  <a:srgbClr val="009CC3"/>
                </a:solidFill>
                <a:latin typeface="Gotham Medium"/>
                <a:cs typeface="Gotham Medium"/>
              </a:rPr>
              <a:t>FOSDEM 2012</a:t>
            </a:r>
          </a:p>
          <a:p>
            <a:pP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2838" algn="l"/>
                <a:tab pos="8293100" algn="l"/>
                <a:tab pos="9121775" algn="l"/>
              </a:tabLst>
            </a:pPr>
            <a:r>
              <a:rPr lang="en-US" b="0" dirty="0" smtClean="0">
                <a:solidFill>
                  <a:srgbClr val="353635"/>
                </a:solidFill>
                <a:latin typeface="Gotham Book"/>
                <a:cs typeface="Gotham Book"/>
              </a:rPr>
              <a:t>Brussels, Belgium, February 4th</a:t>
            </a:r>
            <a:r>
              <a:rPr lang="en-US" sz="2200" b="0" dirty="0" smtClean="0">
                <a:solidFill>
                  <a:srgbClr val="353635"/>
                </a:solidFill>
                <a:latin typeface="Gotham Book"/>
                <a:cs typeface="Gotham Book"/>
              </a:rPr>
              <a:t>, 2012</a:t>
            </a:r>
            <a:endParaRPr lang="en-US" sz="2200" b="0" dirty="0">
              <a:solidFill>
                <a:srgbClr val="353635"/>
              </a:solidFill>
              <a:latin typeface="Gotham Book"/>
              <a:cs typeface="Gotham Book"/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8686800" y="6632575"/>
            <a:ext cx="442046" cy="2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7" tIns="41469" rIns="82937" bIns="41469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2838" algn="l"/>
                <a:tab pos="8293100" algn="l"/>
                <a:tab pos="9121775" algn="l"/>
              </a:tabLst>
            </a:pPr>
            <a:fld id="{95DA5589-29BB-C043-ABDC-5B4C15B7B3B1}" type="slidenum">
              <a:rPr lang="es-ES" sz="1100">
                <a:solidFill>
                  <a:srgbClr val="353735"/>
                </a:solidFill>
                <a:ea typeface="Gotham Medium" charset="0"/>
                <a:cs typeface="Gotham Medium" charset="0"/>
              </a:rPr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2838" algn="l"/>
                  <a:tab pos="8293100" algn="l"/>
                  <a:tab pos="9121775" algn="l"/>
                </a:tabLst>
              </a:pPr>
              <a:t>1</a:t>
            </a:fld>
            <a:r>
              <a:rPr lang="es-ES" sz="1100" dirty="0" smtClean="0">
                <a:solidFill>
                  <a:srgbClr val="353735"/>
                </a:solidFill>
                <a:ea typeface="Gotham Medium" charset="0"/>
                <a:cs typeface="Gotham Medium" charset="0"/>
              </a:rPr>
              <a:t>/18</a:t>
            </a:r>
            <a:endParaRPr lang="es-ES" sz="1100" dirty="0">
              <a:solidFill>
                <a:srgbClr val="353735"/>
              </a:solidFill>
              <a:ea typeface="Gotham Medium" charset="0"/>
              <a:cs typeface="Gotham Medium" charset="0"/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9525" y="6608763"/>
            <a:ext cx="6541034" cy="2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7" tIns="41469" rIns="82937" bIns="41469">
            <a:prstTxWarp prst="textNoShape">
              <a:avLst/>
            </a:prstTxWarp>
            <a:spAutoFit/>
          </a:bodyPr>
          <a:lstStyle/>
          <a:p>
            <a:r>
              <a:rPr lang="en-US" sz="1100" b="0" dirty="0">
                <a:solidFill>
                  <a:srgbClr val="353535"/>
                </a:solidFill>
                <a:latin typeface="Gotham Medium"/>
                <a:ea typeface="Gotham Medium" charset="0"/>
                <a:cs typeface="Gotham Medium"/>
              </a:rPr>
              <a:t>© OpenNebula Project</a:t>
            </a:r>
            <a:r>
              <a:rPr lang="en-US" sz="1100" b="0" dirty="0">
                <a:solidFill>
                  <a:srgbClr val="353535"/>
                </a:solidFill>
                <a:latin typeface="Gotham Book"/>
                <a:ea typeface="Gotham Medium" charset="0"/>
                <a:cs typeface="Gotham Book"/>
              </a:rPr>
              <a:t>.</a:t>
            </a:r>
            <a:r>
              <a:rPr lang="en-US" sz="1100" b="0" dirty="0" smtClean="0">
                <a:solidFill>
                  <a:srgbClr val="353535"/>
                </a:solidFill>
                <a:latin typeface="Gotham Book"/>
                <a:ea typeface="Gotham Medium" charset="0"/>
                <a:cs typeface="Gotham Book"/>
              </a:rPr>
              <a:t> Creative Commons Attribution-</a:t>
            </a:r>
            <a:r>
              <a:rPr lang="en-US" sz="1100" b="0" dirty="0" err="1" smtClean="0">
                <a:solidFill>
                  <a:srgbClr val="353535"/>
                </a:solidFill>
                <a:latin typeface="Gotham Book"/>
                <a:ea typeface="Gotham Medium" charset="0"/>
                <a:cs typeface="Gotham Book"/>
              </a:rPr>
              <a:t>NonCommercial-ShareAlike</a:t>
            </a:r>
            <a:r>
              <a:rPr lang="en-US" sz="1100" b="0" dirty="0" smtClean="0">
                <a:solidFill>
                  <a:srgbClr val="353535"/>
                </a:solidFill>
                <a:latin typeface="Gotham Book"/>
                <a:ea typeface="Gotham Medium" charset="0"/>
                <a:cs typeface="Gotham Book"/>
              </a:rPr>
              <a:t> License</a:t>
            </a:r>
          </a:p>
        </p:txBody>
      </p:sp>
      <p:sp>
        <p:nvSpPr>
          <p:cNvPr id="15368" name="AutoShape 1"/>
          <p:cNvSpPr>
            <a:spLocks noChangeArrowheads="1"/>
          </p:cNvSpPr>
          <p:nvPr/>
        </p:nvSpPr>
        <p:spPr bwMode="auto">
          <a:xfrm>
            <a:off x="685800" y="1981200"/>
            <a:ext cx="7543800" cy="1600200"/>
          </a:xfrm>
          <a:prstGeom prst="roundRect">
            <a:avLst>
              <a:gd name="adj" fmla="val 12495"/>
            </a:avLst>
          </a:prstGeom>
          <a:solidFill>
            <a:srgbClr val="0098C3"/>
          </a:solidFill>
          <a:ln w="9360">
            <a:noFill/>
            <a:miter lim="800000"/>
            <a:headEnd/>
            <a:tailEnd/>
          </a:ln>
        </p:spPr>
        <p:txBody>
          <a:bodyPr lIns="83265" tIns="41469" rIns="83265" bIns="41469" anchor="ctr">
            <a:prstTxWarp prst="textNoShape">
              <a:avLst/>
            </a:prstTxWarp>
          </a:bodyPr>
          <a:lstStyle/>
          <a:p>
            <a:r>
              <a:rPr lang="en-GB" sz="3600" dirty="0" smtClean="0"/>
              <a:t>The OpenNebula Project</a:t>
            </a:r>
            <a:endParaRPr lang="en-US" sz="36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28900" y="4044950"/>
            <a:ext cx="365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2" tIns="40816" rIns="81632" bIns="40816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373" algn="l"/>
                <a:tab pos="1658748" algn="l"/>
                <a:tab pos="2488122" algn="l"/>
                <a:tab pos="3317496" algn="l"/>
                <a:tab pos="4146870" algn="l"/>
                <a:tab pos="4976244" algn="l"/>
                <a:tab pos="5805618" algn="l"/>
                <a:tab pos="6634992" algn="l"/>
                <a:tab pos="7464366" algn="l"/>
                <a:tab pos="8293740" algn="l"/>
                <a:tab pos="9123115" algn="l"/>
              </a:tabLst>
              <a:defRPr/>
            </a:pPr>
            <a:endParaRPr lang="en-US" sz="1800" b="0" kern="0" dirty="0">
              <a:solidFill>
                <a:srgbClr val="353635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28900" y="4419600"/>
            <a:ext cx="365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2" tIns="40816" rIns="81632" bIns="40816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373" algn="l"/>
                <a:tab pos="1658748" algn="l"/>
                <a:tab pos="2488122" algn="l"/>
                <a:tab pos="3317496" algn="l"/>
                <a:tab pos="4146870" algn="l"/>
                <a:tab pos="4976244" algn="l"/>
                <a:tab pos="5805618" algn="l"/>
                <a:tab pos="6634992" algn="l"/>
                <a:tab pos="7464366" algn="l"/>
                <a:tab pos="8293740" algn="l"/>
                <a:tab pos="9123115" algn="l"/>
              </a:tabLst>
              <a:defRPr/>
            </a:pPr>
            <a:endParaRPr lang="en-US" sz="1800" b="0" kern="0" dirty="0">
              <a:solidFill>
                <a:srgbClr val="353635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865313" y="3733800"/>
            <a:ext cx="5184775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2" tIns="42449" rIns="81632" bIns="42449">
            <a:prstTxWarp prst="textNoShape">
              <a:avLst/>
            </a:prstTxWarp>
          </a:bodyPr>
          <a:lstStyle/>
          <a:p>
            <a:pPr algn="ctr">
              <a:spcBef>
                <a:spcPts val="550"/>
              </a:spcBef>
              <a:spcAft>
                <a:spcPts val="55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2838" algn="l"/>
                <a:tab pos="8293100" algn="l"/>
                <a:tab pos="9121775" algn="l"/>
              </a:tabLst>
            </a:pPr>
            <a:r>
              <a:rPr lang="es-ES_tradnl" sz="2200" b="0" dirty="0" smtClean="0">
                <a:solidFill>
                  <a:srgbClr val="353635"/>
                </a:solidFill>
                <a:latin typeface="Gotham Medium"/>
                <a:cs typeface="Gotham Medium"/>
              </a:rPr>
              <a:t>Carlos Martín</a:t>
            </a:r>
            <a:br>
              <a:rPr lang="es-ES_tradnl" sz="2200" b="0" dirty="0" smtClean="0">
                <a:solidFill>
                  <a:srgbClr val="353635"/>
                </a:solidFill>
                <a:latin typeface="Gotham Medium"/>
                <a:cs typeface="Gotham Medium"/>
              </a:rPr>
            </a:br>
            <a:r>
              <a:rPr lang="es-ES_tradnl" sz="2200" b="0" dirty="0" smtClean="0">
                <a:solidFill>
                  <a:srgbClr val="353635"/>
                </a:solidFill>
                <a:latin typeface="Gotham Medium"/>
                <a:cs typeface="Gotham Medium"/>
              </a:rPr>
              <a:t>Daniel Molina</a:t>
            </a:r>
            <a:endParaRPr lang="en-GB" sz="2200" b="0" dirty="0">
              <a:solidFill>
                <a:srgbClr val="353635"/>
              </a:solidFill>
              <a:latin typeface="Gotham Medium"/>
              <a:cs typeface="Gotham Medium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628900" y="4422775"/>
            <a:ext cx="3657600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2" tIns="40816" rIns="81632" bIns="40816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373" algn="l"/>
                <a:tab pos="1658748" algn="l"/>
                <a:tab pos="2488122" algn="l"/>
                <a:tab pos="3317496" algn="l"/>
                <a:tab pos="4146870" algn="l"/>
                <a:tab pos="4976244" algn="l"/>
                <a:tab pos="5805618" algn="l"/>
                <a:tab pos="6634992" algn="l"/>
                <a:tab pos="7464366" algn="l"/>
                <a:tab pos="8293740" algn="l"/>
                <a:tab pos="9123115" algn="l"/>
              </a:tabLst>
              <a:defRPr/>
            </a:pPr>
            <a:endParaRPr lang="en-US" sz="1800" b="0" kern="0" dirty="0">
              <a:solidFill>
                <a:srgbClr val="353635"/>
              </a:solidFill>
              <a:latin typeface="Gotham Book"/>
              <a:cs typeface="Gotham Book"/>
            </a:endParaRPr>
          </a:p>
        </p:txBody>
      </p:sp>
      <p:pic>
        <p:nvPicPr>
          <p:cNvPr id="25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4248723" y="4231587"/>
            <a:ext cx="417955" cy="24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895600" y="48006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2838" algn="l"/>
                <a:tab pos="8293100" algn="l"/>
                <a:tab pos="9121775" algn="l"/>
              </a:tabLst>
            </a:pPr>
            <a:r>
              <a:rPr lang="en-GB" sz="2000" b="0" dirty="0" smtClean="0">
                <a:solidFill>
                  <a:srgbClr val="353635"/>
                </a:solidFill>
                <a:latin typeface="Gotham Book"/>
                <a:cs typeface="Gotham Book"/>
              </a:rPr>
              <a:t>Developers</a:t>
            </a:r>
            <a:endParaRPr lang="en-GB" sz="2000" b="0" dirty="0">
              <a:solidFill>
                <a:srgbClr val="353635"/>
              </a:solidFill>
              <a:latin typeface="Gotham Book"/>
              <a:cs typeface="Gotham Book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490788" y="6056313"/>
            <a:ext cx="6577012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7" tIns="41469" rIns="82937" bIns="41469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The research leading to these results has received funding from the European Union's Seventh Framework Programme ([FP7/2007-2013] ) under grant agreement </a:t>
            </a:r>
            <a:r>
              <a:rPr lang="en-US" sz="1000" b="0" dirty="0" err="1">
                <a:solidFill>
                  <a:srgbClr val="353635"/>
                </a:solidFill>
                <a:latin typeface="Gotham Book"/>
                <a:cs typeface="Gotham Book"/>
              </a:rPr>
              <a:t>n</a:t>
            </a:r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°</a:t>
            </a:r>
            <a:r>
              <a:rPr lang="en-U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 </a:t>
            </a:r>
            <a:r>
              <a:rPr lang="en-US" sz="1000" b="0" dirty="0" smtClean="0">
                <a:solidFill>
                  <a:srgbClr val="800000"/>
                </a:solidFill>
                <a:latin typeface="Gotham Book"/>
                <a:cs typeface="Gotham Book"/>
              </a:rPr>
              <a:t>261552 </a:t>
            </a:r>
            <a:r>
              <a:rPr lang="es-E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(</a:t>
            </a:r>
            <a:r>
              <a:rPr lang="en-U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StratusLab Project</a:t>
            </a:r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)</a:t>
            </a:r>
            <a:endParaRPr lang="en-US" sz="1000" b="0" dirty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  <p:pic>
        <p:nvPicPr>
          <p:cNvPr id="29" name="Picture 23" descr="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6056313"/>
            <a:ext cx="6413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Unknown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775" y="6056313"/>
            <a:ext cx="5048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091320"/>
            <a:ext cx="990600" cy="38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-4763" y="5638800"/>
            <a:ext cx="2001329" cy="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7" tIns="41469" rIns="82937" bIns="41469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544"/>
              </a:spcBef>
              <a:spcAft>
                <a:spcPts val="544"/>
              </a:spcAft>
              <a:tabLst>
                <a:tab pos="0" algn="l"/>
                <a:tab pos="829373" algn="l"/>
                <a:tab pos="1658748" algn="l"/>
                <a:tab pos="2488122" algn="l"/>
                <a:tab pos="3317496" algn="l"/>
                <a:tab pos="4146870" algn="l"/>
                <a:tab pos="4976244" algn="l"/>
                <a:tab pos="5805618" algn="l"/>
                <a:tab pos="6634992" algn="l"/>
                <a:tab pos="7464366" algn="l"/>
                <a:tab pos="8293740" algn="l"/>
                <a:tab pos="9123115" algn="l"/>
              </a:tabLst>
              <a:defRPr/>
            </a:pPr>
            <a:r>
              <a:rPr lang="en-US" sz="1500" b="0" kern="0" dirty="0">
                <a:solidFill>
                  <a:srgbClr val="353735"/>
                </a:solidFill>
                <a:latin typeface="Gotham Medium"/>
                <a:cs typeface="Gotham Medium"/>
              </a:rPr>
              <a:t>Acknowledgments</a:t>
            </a:r>
            <a:endParaRPr lang="en-GB" sz="1500" b="0" kern="0" dirty="0">
              <a:solidFill>
                <a:srgbClr val="353735"/>
              </a:solidFill>
              <a:latin typeface="Gotham Medium"/>
              <a:cs typeface="Gotham 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 bwMode="auto">
          <a:xfrm>
            <a:off x="838200" y="4267200"/>
            <a:ext cx="3048000" cy="2057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_tradnl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74680"/>
            <a:ext cx="4038600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Networking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Manage network configuration in the hosts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Firewalling rules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Network Isolation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Bridge creation</a:t>
            </a: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-Book"/>
              <a:ea typeface="Gotham Medium" charset="0"/>
              <a:cs typeface="Gotham-Book"/>
            </a:endParaRPr>
          </a:p>
        </p:txBody>
      </p:sp>
      <p:sp>
        <p:nvSpPr>
          <p:cNvPr id="42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3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4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5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6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Monitoring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49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5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58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59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60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1143000" y="4343400"/>
            <a:ext cx="2438400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VLAN, 802.1Q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OpenvSwitch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ebtables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FLAT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 bwMode="auto">
          <a:xfrm>
            <a:off x="1219200" y="4267200"/>
            <a:ext cx="6629400" cy="2057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_tradnl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74680"/>
            <a:ext cx="4038600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Authentication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Strong security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Flexibility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6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Authorization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Add any limitations to the user actions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6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-Book"/>
              <a:ea typeface="Gotham Medium" charset="0"/>
              <a:cs typeface="Gotham-Book"/>
            </a:endParaRPr>
          </a:p>
        </p:txBody>
      </p:sp>
      <p:sp>
        <p:nvSpPr>
          <p:cNvPr id="42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3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4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5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6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40404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Monitoring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49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5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58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59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60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cxnSp>
        <p:nvCxnSpPr>
          <p:cNvPr id="81" name="Conector recto 80"/>
          <p:cNvCxnSpPr/>
          <p:nvPr/>
        </p:nvCxnSpPr>
        <p:spPr bwMode="auto">
          <a:xfrm rot="5400000">
            <a:off x="3429000" y="5334000"/>
            <a:ext cx="1676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1524000" y="43434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876800" y="43434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Community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contributions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524000" y="4343400"/>
            <a:ext cx="2438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pPr>
              <a:spcAft>
                <a:spcPts val="0"/>
              </a:spcAft>
            </a:pP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SSH </a:t>
            </a: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Keypairs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x509 </a:t>
            </a: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Certificates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LDAP</a:t>
            </a:r>
          </a:p>
          <a:p>
            <a:pPr marL="177800" lvl="1" indent="-177800" algn="l">
              <a:spcBef>
                <a:spcPts val="175"/>
              </a:spcBef>
              <a:spcAft>
                <a:spcPts val="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ACLs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Quotas</a:t>
            </a: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651" y="4648200"/>
            <a:ext cx="1530349" cy="53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 bwMode="auto">
          <a:xfrm>
            <a:off x="381000" y="3886200"/>
            <a:ext cx="83820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_tradnl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Interact with </a:t>
            </a:r>
            <a:r>
              <a:rPr lang="en-US" sz="1600" dirty="0" err="1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OpenNebula</a:t>
            </a:r>
            <a:endParaRPr lang="en-US" sz="1600" dirty="0" smtClean="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74680"/>
            <a:ext cx="4038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XML-RPC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Simple, fast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Works in any language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6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OCA (</a:t>
            </a:r>
            <a:r>
              <a:rPr lang="en-US" sz="1800" b="0" dirty="0" err="1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OpenNebula</a:t>
            </a: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 Cloud API)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High level bindings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Complete functionality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Ruby, Java, Python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6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-Book"/>
              <a:ea typeface="Gotham Medium" charset="0"/>
              <a:cs typeface="Gotham-Book"/>
            </a:endParaRPr>
          </a:p>
        </p:txBody>
      </p:sp>
      <p:sp>
        <p:nvSpPr>
          <p:cNvPr id="42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3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4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5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6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40404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Monitoring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49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5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58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59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60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sp>
        <p:nvSpPr>
          <p:cNvPr id="82" name="CuadroTexto 81"/>
          <p:cNvSpPr txBox="1"/>
          <p:nvPr/>
        </p:nvSpPr>
        <p:spPr>
          <a:xfrm>
            <a:off x="5029200" y="4038600"/>
            <a:ext cx="3505200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Community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Contributions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/>
            </a:r>
            <a:b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</a:br>
            <a:endParaRPr lang="es-ES_tradnl" sz="1600" b="0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pic>
        <p:nvPicPr>
          <p:cNvPr id="28" name="Picture 32" descr="Screen shot 2010-05-20 at 16.52.2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11"/>
          <a:stretch>
            <a:fillRect/>
          </a:stretch>
        </p:blipFill>
        <p:spPr bwMode="auto">
          <a:xfrm>
            <a:off x="2590800" y="5715000"/>
            <a:ext cx="1152128" cy="7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6" descr="New-Font-Occi-horiz.-with-tagline-smalltra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791200"/>
            <a:ext cx="1320829" cy="604447"/>
          </a:xfrm>
          <a:prstGeom prst="rect">
            <a:avLst/>
          </a:prstGeom>
        </p:spPr>
      </p:pic>
      <p:grpSp>
        <p:nvGrpSpPr>
          <p:cNvPr id="3" name="Agrupar 56"/>
          <p:cNvGrpSpPr/>
          <p:nvPr/>
        </p:nvGrpSpPr>
        <p:grpSpPr>
          <a:xfrm>
            <a:off x="533400" y="4648200"/>
            <a:ext cx="1600200" cy="886599"/>
            <a:chOff x="533400" y="4620399"/>
            <a:chExt cx="2057400" cy="1066800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4620399"/>
              <a:ext cx="2057400" cy="156920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3277" y="4848999"/>
              <a:ext cx="1367161" cy="838200"/>
            </a:xfrm>
            <a:prstGeom prst="rect">
              <a:avLst/>
            </a:prstGeom>
          </p:spPr>
        </p:pic>
      </p:grpSp>
      <p:grpSp>
        <p:nvGrpSpPr>
          <p:cNvPr id="4" name="Agrupar 60"/>
          <p:cNvGrpSpPr/>
          <p:nvPr/>
        </p:nvGrpSpPr>
        <p:grpSpPr>
          <a:xfrm>
            <a:off x="2286000" y="4648201"/>
            <a:ext cx="1905000" cy="914399"/>
            <a:chOff x="2514600" y="4391799"/>
            <a:chExt cx="2438400" cy="1066800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4600" y="4391799"/>
              <a:ext cx="2438400" cy="159026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91465" y="4620399"/>
              <a:ext cx="1351935" cy="838200"/>
            </a:xfrm>
            <a:prstGeom prst="rect">
              <a:avLst/>
            </a:prstGeom>
          </p:spPr>
        </p:pic>
      </p:grpSp>
      <p:sp>
        <p:nvSpPr>
          <p:cNvPr id="37" name="CuadroTexto 36"/>
          <p:cNvSpPr txBox="1"/>
          <p:nvPr/>
        </p:nvSpPr>
        <p:spPr>
          <a:xfrm>
            <a:off x="13716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Cloud</a:t>
            </a:r>
            <a:r>
              <a:rPr lang="es-ES_tradnl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 </a:t>
            </a:r>
            <a:r>
              <a:rPr lang="es-ES_tradnl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APIs</a:t>
            </a:r>
            <a:endParaRPr lang="es-ES_tradnl" sz="1200" b="0" dirty="0">
              <a:solidFill>
                <a:schemeClr val="tx1">
                  <a:lumMod val="75000"/>
                  <a:lumOff val="25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57200" y="43712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Administrator</a:t>
            </a:r>
            <a:r>
              <a:rPr lang="es-ES_tradnl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 GUI</a:t>
            </a:r>
            <a:endParaRPr lang="es-ES_tradnl" sz="1200" b="0" dirty="0">
              <a:solidFill>
                <a:schemeClr val="tx1">
                  <a:lumMod val="75000"/>
                  <a:lumOff val="25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362200" y="4343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User</a:t>
            </a:r>
            <a:r>
              <a:rPr lang="es-ES_tradnl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rPr>
              <a:t> GUI</a:t>
            </a:r>
            <a:endParaRPr lang="es-ES_tradnl" sz="1200" b="0" dirty="0">
              <a:solidFill>
                <a:schemeClr val="tx1">
                  <a:lumMod val="75000"/>
                  <a:lumOff val="25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85800" y="40386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cxnSp>
        <p:nvCxnSpPr>
          <p:cNvPr id="62" name="Conector recto 61"/>
          <p:cNvCxnSpPr/>
          <p:nvPr/>
        </p:nvCxnSpPr>
        <p:spPr bwMode="auto">
          <a:xfrm rot="5400000">
            <a:off x="3429000" y="5334000"/>
            <a:ext cx="1676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3" name="Imagen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419600"/>
            <a:ext cx="1176617" cy="342900"/>
          </a:xfrm>
          <a:prstGeom prst="rect">
            <a:avLst/>
          </a:prstGeom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929242"/>
            <a:ext cx="609600" cy="48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5700" y="4305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4962301"/>
            <a:ext cx="1341895" cy="3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CuadroTexto 64"/>
          <p:cNvSpPr txBox="1"/>
          <p:nvPr/>
        </p:nvSpPr>
        <p:spPr>
          <a:xfrm>
            <a:off x="4800600" y="5486400"/>
            <a:ext cx="12192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OCCI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s-ES_tradnl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OVF</a:t>
            </a:r>
          </a:p>
        </p:txBody>
      </p:sp>
      <p:pic>
        <p:nvPicPr>
          <p:cNvPr id="66" name="Picture 36" descr="New-Font-Occi-horiz.-with-tagline-smalltra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5410200"/>
            <a:ext cx="1092229" cy="499834"/>
          </a:xfrm>
          <a:prstGeom prst="rect">
            <a:avLst/>
          </a:prstGeom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62600" y="6096000"/>
            <a:ext cx="786635" cy="3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4600" y="56388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1800" y="4546600"/>
            <a:ext cx="711200" cy="711200"/>
          </a:xfrm>
          <a:prstGeom prst="rect">
            <a:avLst/>
          </a:prstGeom>
        </p:spPr>
      </p:pic>
      <p:sp>
        <p:nvSpPr>
          <p:cNvPr id="61" name="CuadroTexto 64"/>
          <p:cNvSpPr txBox="1"/>
          <p:nvPr/>
        </p:nvSpPr>
        <p:spPr>
          <a:xfrm>
            <a:off x="6781800" y="5715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400" b="0" dirty="0" smtClean="0">
                <a:solidFill>
                  <a:srgbClr val="000000"/>
                </a:solidFill>
                <a:latin typeface="Gotham-Book"/>
                <a:cs typeface="Gotham-Book"/>
              </a:rPr>
              <a:t>CDMI</a:t>
            </a:r>
          </a:p>
        </p:txBody>
      </p: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Interact with OpenNebula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Screen shot 2012-02-02 at 1.24.1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31836"/>
            <a:ext cx="6477000" cy="479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2"/>
          <p:cNvSpPr/>
          <p:nvPr/>
        </p:nvSpPr>
        <p:spPr>
          <a:xfrm>
            <a:off x="228600" y="838200"/>
            <a:ext cx="8001000" cy="105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OCA Ruby Example:</a:t>
            </a:r>
          </a:p>
          <a:p>
            <a:pPr marL="285750" indent="-285750" algn="l">
              <a:spcBef>
                <a:spcPts val="1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	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Shutdown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all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my Virtual Machines</a:t>
            </a:r>
            <a:endParaRPr lang="en-US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So much more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Multi-tier Cloud Architecture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3907652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743200"/>
            <a:ext cx="3907652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907652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3907652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14" name="32 Redondear rectángulo de esquina del mismo lado"/>
          <p:cNvSpPr/>
          <p:nvPr/>
        </p:nvSpPr>
        <p:spPr bwMode="auto">
          <a:xfrm>
            <a:off x="755576" y="2995159"/>
            <a:ext cx="2448272" cy="2880320"/>
          </a:xfrm>
          <a:prstGeom prst="round2SameRect">
            <a:avLst>
              <a:gd name="adj1" fmla="val 8850"/>
              <a:gd name="adj2" fmla="val 0"/>
            </a:avLst>
          </a:prstGeom>
          <a:gradFill flip="none" rotWithShape="1">
            <a:gsLst>
              <a:gs pos="0">
                <a:srgbClr val="0098C3">
                  <a:tint val="66000"/>
                  <a:satMod val="160000"/>
                </a:srgbClr>
              </a:gs>
              <a:gs pos="50000">
                <a:srgbClr val="0098C3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59 Redondear rectángulo de esquina del mismo lado"/>
          <p:cNvSpPr/>
          <p:nvPr/>
        </p:nvSpPr>
        <p:spPr bwMode="auto">
          <a:xfrm>
            <a:off x="2987824" y="1194959"/>
            <a:ext cx="2952328" cy="1296144"/>
          </a:xfrm>
          <a:prstGeom prst="round2SameRect">
            <a:avLst>
              <a:gd name="adj1" fmla="val 10412"/>
              <a:gd name="adj2" fmla="val 0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69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67 Imagen" descr="cloud-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945390"/>
            <a:ext cx="1368152" cy="807210"/>
          </a:xfrm>
          <a:prstGeom prst="rect">
            <a:avLst/>
          </a:prstGeom>
        </p:spPr>
      </p:pic>
      <p:sp>
        <p:nvSpPr>
          <p:cNvPr id="17" name="58 CuadroTexto"/>
          <p:cNvSpPr txBox="1"/>
          <p:nvPr/>
        </p:nvSpPr>
        <p:spPr>
          <a:xfrm>
            <a:off x="3131840" y="1162147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Gotham Book"/>
                <a:cs typeface="Gotham Book"/>
              </a:rPr>
              <a:t>       </a:t>
            </a:r>
            <a:r>
              <a:rPr lang="en-US" sz="1800" b="0" dirty="0" smtClean="0">
                <a:solidFill>
                  <a:schemeClr val="tx1"/>
                </a:solidFill>
                <a:latin typeface="Gotham Medium"/>
                <a:cs typeface="Gotham Medium"/>
              </a:rPr>
              <a:t>CloudFront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Portal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Cloud API (EC2, OCCI)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Global AuthN</a:t>
            </a:r>
          </a:p>
        </p:txBody>
      </p:sp>
      <p:pic>
        <p:nvPicPr>
          <p:cNvPr id="18" name="10 Imagen"/>
          <p:cNvPicPr>
            <a:picLocks noChangeAspect="1"/>
          </p:cNvPicPr>
          <p:nvPr/>
        </p:nvPicPr>
        <p:blipFill>
          <a:blip r:embed="rId6">
            <a:alphaModFix/>
            <a:lum/>
          </a:blip>
          <a:srcRect/>
          <a:stretch>
            <a:fillRect/>
          </a:stretch>
        </p:blipFill>
        <p:spPr>
          <a:xfrm>
            <a:off x="395536" y="1094741"/>
            <a:ext cx="769022" cy="748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69 Conector recto"/>
          <p:cNvCxnSpPr/>
          <p:nvPr/>
        </p:nvCxnSpPr>
        <p:spPr bwMode="auto">
          <a:xfrm>
            <a:off x="1187624" y="1454781"/>
            <a:ext cx="6480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9CC3"/>
            </a:solidFill>
            <a:prstDash val="solid"/>
            <a:round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" name="40 Rectángulo"/>
          <p:cNvSpPr/>
          <p:nvPr/>
        </p:nvSpPr>
        <p:spPr>
          <a:xfrm>
            <a:off x="467544" y="1843031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User</a:t>
            </a:r>
            <a:endParaRPr lang="en-AU" sz="1600" b="0" dirty="0">
              <a:solidFill>
                <a:schemeClr val="tx1"/>
              </a:solidFill>
              <a:latin typeface="Gotham Book"/>
              <a:cs typeface="Gotham Book"/>
            </a:endParaRPr>
          </a:p>
        </p:txBody>
      </p:sp>
      <p:sp>
        <p:nvSpPr>
          <p:cNvPr id="21" name="43 Rectángulo"/>
          <p:cNvSpPr/>
          <p:nvPr/>
        </p:nvSpPr>
        <p:spPr>
          <a:xfrm>
            <a:off x="762000" y="3088432"/>
            <a:ext cx="236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Gotham Medium"/>
                <a:cs typeface="Gotham Medium"/>
              </a:rPr>
              <a:t> OpenNebula Zone</a:t>
            </a:r>
            <a:endParaRPr lang="es-ES" sz="1800" b="0" dirty="0">
              <a:solidFill>
                <a:schemeClr val="tx1"/>
              </a:solidFill>
              <a:latin typeface="Gotham Medium"/>
              <a:cs typeface="Gotham Medium"/>
            </a:endParaRPr>
          </a:p>
        </p:txBody>
      </p:sp>
      <p:sp>
        <p:nvSpPr>
          <p:cNvPr id="22" name="58 CuadroTexto"/>
          <p:cNvSpPr txBox="1"/>
          <p:nvPr/>
        </p:nvSpPr>
        <p:spPr>
          <a:xfrm>
            <a:off x="971600" y="35839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 Multi-tenancy </a:t>
            </a:r>
          </a:p>
          <a:p>
            <a:pPr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 Runs Instances</a:t>
            </a:r>
          </a:p>
          <a:p>
            <a:pPr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 Stores Images</a:t>
            </a:r>
          </a:p>
          <a:p>
            <a:pPr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 Networking</a:t>
            </a:r>
          </a:p>
          <a:p>
            <a:pPr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 Authorization</a:t>
            </a:r>
          </a:p>
        </p:txBody>
      </p:sp>
      <p:pic>
        <p:nvPicPr>
          <p:cNvPr id="23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5268473"/>
            <a:ext cx="785203" cy="1111062"/>
          </a:xfrm>
          <a:prstGeom prst="rect">
            <a:avLst/>
          </a:prstGeom>
        </p:spPr>
      </p:pic>
      <p:pic>
        <p:nvPicPr>
          <p:cNvPr id="24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286" y="5268473"/>
            <a:ext cx="785203" cy="1111062"/>
          </a:xfrm>
          <a:prstGeom prst="rect">
            <a:avLst/>
          </a:prstGeom>
        </p:spPr>
      </p:pic>
      <p:pic>
        <p:nvPicPr>
          <p:cNvPr id="25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935" y="5268473"/>
            <a:ext cx="785203" cy="1111062"/>
          </a:xfrm>
          <a:prstGeom prst="rect">
            <a:avLst/>
          </a:prstGeom>
        </p:spPr>
      </p:pic>
      <p:pic>
        <p:nvPicPr>
          <p:cNvPr id="26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637" y="5268473"/>
            <a:ext cx="785203" cy="1111062"/>
          </a:xfrm>
          <a:prstGeom prst="rect">
            <a:avLst/>
          </a:prstGeom>
        </p:spPr>
      </p:pic>
      <p:cxnSp>
        <p:nvCxnSpPr>
          <p:cNvPr id="27" name="50 Forma"/>
          <p:cNvCxnSpPr>
            <a:stCxn id="15" idx="1"/>
            <a:endCxn id="14" idx="3"/>
          </p:cNvCxnSpPr>
          <p:nvPr/>
        </p:nvCxnSpPr>
        <p:spPr bwMode="auto">
          <a:xfrm rot="5400000">
            <a:off x="2969822" y="1500993"/>
            <a:ext cx="504056" cy="2484276"/>
          </a:xfrm>
          <a:prstGeom prst="bentConnector3">
            <a:avLst>
              <a:gd name="adj1" fmla="val 51889"/>
            </a:avLst>
          </a:prstGeom>
          <a:solidFill>
            <a:srgbClr val="00B8FF"/>
          </a:solidFill>
          <a:ln w="9525" cap="flat" cmpd="sng" algn="ctr">
            <a:solidFill>
              <a:srgbClr val="0098C3"/>
            </a:solidFill>
            <a:prstDash val="solid"/>
            <a:round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" name="54 Redondear rectángulo de esquina del mismo lado"/>
          <p:cNvSpPr/>
          <p:nvPr/>
        </p:nvSpPr>
        <p:spPr bwMode="auto">
          <a:xfrm>
            <a:off x="6084168" y="3016424"/>
            <a:ext cx="2448272" cy="2880320"/>
          </a:xfrm>
          <a:prstGeom prst="round2SameRect">
            <a:avLst>
              <a:gd name="adj1" fmla="val 8850"/>
              <a:gd name="adj2" fmla="val 0"/>
            </a:avLst>
          </a:prstGeom>
          <a:gradFill flip="none" rotWithShape="1">
            <a:gsLst>
              <a:gs pos="0">
                <a:srgbClr val="0098C3">
                  <a:tint val="66000"/>
                  <a:satMod val="160000"/>
                </a:srgbClr>
              </a:gs>
              <a:gs pos="50000">
                <a:srgbClr val="0098C3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55 Rectángulo"/>
          <p:cNvSpPr/>
          <p:nvPr/>
        </p:nvSpPr>
        <p:spPr>
          <a:xfrm>
            <a:off x="6096000" y="3109697"/>
            <a:ext cx="236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Gotham Book"/>
                <a:cs typeface="Gotham Book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Gotham Medium"/>
                <a:cs typeface="Gotham Medium"/>
              </a:rPr>
              <a:t>OpenNebula</a:t>
            </a:r>
            <a:r>
              <a:rPr lang="en-US" sz="1800" b="0" dirty="0" smtClean="0">
                <a:solidFill>
                  <a:schemeClr val="tx1"/>
                </a:solidFill>
                <a:latin typeface="Gotham Book"/>
                <a:cs typeface="Gotham Book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Gotham Medium"/>
                <a:cs typeface="Gotham Medium"/>
              </a:rPr>
              <a:t>Zone</a:t>
            </a:r>
            <a:endParaRPr lang="es-ES" sz="1800" b="0" dirty="0">
              <a:solidFill>
                <a:schemeClr val="tx1"/>
              </a:solidFill>
              <a:latin typeface="Gotham Medium"/>
              <a:cs typeface="Gotham Medium"/>
            </a:endParaRPr>
          </a:p>
        </p:txBody>
      </p:sp>
      <p:sp>
        <p:nvSpPr>
          <p:cNvPr id="30" name="58 CuadroTexto"/>
          <p:cNvSpPr txBox="1"/>
          <p:nvPr/>
        </p:nvSpPr>
        <p:spPr>
          <a:xfrm>
            <a:off x="6300192" y="360526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Multi-tier arch.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Scalable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Isolation</a:t>
            </a:r>
          </a:p>
          <a:p>
            <a:pPr marL="184150" indent="-184150" algn="l">
              <a:buClr>
                <a:srgbClr val="009CC3"/>
              </a:buClr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Gotham Book"/>
                <a:cs typeface="Gotham Book"/>
              </a:rPr>
              <a:t>Multiple-site support</a:t>
            </a:r>
          </a:p>
        </p:txBody>
      </p:sp>
      <p:pic>
        <p:nvPicPr>
          <p:cNvPr id="31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5289738"/>
            <a:ext cx="785203" cy="1111062"/>
          </a:xfrm>
          <a:prstGeom prst="rect">
            <a:avLst/>
          </a:prstGeom>
        </p:spPr>
      </p:pic>
      <p:pic>
        <p:nvPicPr>
          <p:cNvPr id="32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878" y="5289738"/>
            <a:ext cx="785203" cy="1111062"/>
          </a:xfrm>
          <a:prstGeom prst="rect">
            <a:avLst/>
          </a:prstGeom>
        </p:spPr>
      </p:pic>
      <p:pic>
        <p:nvPicPr>
          <p:cNvPr id="34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527" y="5289738"/>
            <a:ext cx="785203" cy="1111062"/>
          </a:xfrm>
          <a:prstGeom prst="rect">
            <a:avLst/>
          </a:prstGeom>
        </p:spPr>
      </p:pic>
      <p:pic>
        <p:nvPicPr>
          <p:cNvPr id="35" name="16 Imagen" descr="server_mimooh_01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229" y="5289738"/>
            <a:ext cx="785203" cy="1111062"/>
          </a:xfrm>
          <a:prstGeom prst="rect">
            <a:avLst/>
          </a:prstGeom>
        </p:spPr>
      </p:pic>
      <p:cxnSp>
        <p:nvCxnSpPr>
          <p:cNvPr id="36" name="50 Forma"/>
          <p:cNvCxnSpPr>
            <a:stCxn id="15" idx="1"/>
            <a:endCxn id="28" idx="3"/>
          </p:cNvCxnSpPr>
          <p:nvPr/>
        </p:nvCxnSpPr>
        <p:spPr bwMode="auto">
          <a:xfrm rot="16200000" flipH="1">
            <a:off x="5623486" y="1331605"/>
            <a:ext cx="525321" cy="2844316"/>
          </a:xfrm>
          <a:prstGeom prst="bentConnector3">
            <a:avLst>
              <a:gd name="adj1" fmla="val 49577"/>
            </a:avLst>
          </a:prstGeom>
          <a:solidFill>
            <a:srgbClr val="00B8FF"/>
          </a:solidFill>
          <a:ln w="9525" cap="flat" cmpd="sng" algn="ctr">
            <a:solidFill>
              <a:srgbClr val="0098C3"/>
            </a:solidFill>
            <a:prstDash val="solid"/>
            <a:round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dondear rectángulo de esquina del mismo lado"/>
          <p:cNvSpPr/>
          <p:nvPr/>
        </p:nvSpPr>
        <p:spPr bwMode="auto">
          <a:xfrm>
            <a:off x="304800" y="908720"/>
            <a:ext cx="8610600" cy="2736304"/>
          </a:xfrm>
          <a:prstGeom prst="round2SameRect">
            <a:avLst>
              <a:gd name="adj1" fmla="val 8025"/>
              <a:gd name="adj2" fmla="val 0"/>
            </a:avLst>
          </a:prstGeom>
          <a:gradFill flip="none" rotWithShape="1">
            <a:gsLst>
              <a:gs pos="0">
                <a:srgbClr val="009CC3">
                  <a:tint val="66000"/>
                  <a:satMod val="160000"/>
                </a:srgbClr>
              </a:gs>
              <a:gs pos="54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51 Redondear rectángulo de esquina del mismo lado"/>
          <p:cNvSpPr/>
          <p:nvPr/>
        </p:nvSpPr>
        <p:spPr bwMode="auto">
          <a:xfrm>
            <a:off x="304800" y="3645024"/>
            <a:ext cx="8610600" cy="2736304"/>
          </a:xfrm>
          <a:prstGeom prst="round2SameRect">
            <a:avLst/>
          </a:prstGeom>
          <a:gradFill flip="none" rotWithShape="1">
            <a:gsLst>
              <a:gs pos="0">
                <a:srgbClr val="009CC3">
                  <a:tint val="66000"/>
                  <a:satMod val="160000"/>
                </a:srgbClr>
              </a:gs>
              <a:gs pos="52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Organizations Building Clouds and Innovative Projects</a:t>
            </a: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Join our growing community!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990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353735"/>
                </a:solidFill>
                <a:latin typeface="Gotham Medium"/>
                <a:ea typeface="Gotham Book" charset="0"/>
                <a:cs typeface="Gotham Medium"/>
              </a:rPr>
              <a:t>Organizations Building Clouds for Development, Testing and Production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>
              <a:solidFill>
                <a:srgbClr val="353735"/>
              </a:solidFill>
              <a:latin typeface="Gotham Medium"/>
              <a:cs typeface="Gotham Medium"/>
            </a:endParaRPr>
          </a:p>
        </p:txBody>
      </p:sp>
      <p:pic>
        <p:nvPicPr>
          <p:cNvPr id="15" name="Picture 8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296" y="1524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2276872"/>
            <a:ext cx="7239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rs4_s.jpg"/>
          <p:cNvPicPr>
            <a:picLocks noChangeAspect="1"/>
          </p:cNvPicPr>
          <p:nvPr/>
        </p:nvPicPr>
        <p:blipFill>
          <a:blip r:embed="rId5"/>
          <a:srcRect t="21260" b="7088"/>
          <a:stretch>
            <a:fillRect/>
          </a:stretch>
        </p:blipFill>
        <p:spPr bwMode="auto">
          <a:xfrm>
            <a:off x="4860032" y="2276872"/>
            <a:ext cx="6762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imag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2851150"/>
            <a:ext cx="5318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imaxe4b.jpg"/>
          <p:cNvPicPr>
            <a:picLocks noChangeAspect="1"/>
          </p:cNvPicPr>
          <p:nvPr/>
        </p:nvPicPr>
        <p:blipFill>
          <a:blip r:embed="rId7"/>
          <a:srcRect r="81496"/>
          <a:stretch>
            <a:fillRect/>
          </a:stretch>
        </p:blipFill>
        <p:spPr bwMode="auto">
          <a:xfrm>
            <a:off x="633412" y="2895600"/>
            <a:ext cx="1042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logo_cesc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1288" y="2286000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logo_eng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2286000"/>
            <a:ext cx="7239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surfnet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7704" y="2996952"/>
            <a:ext cx="819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logo_i+d_1_rgb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628800"/>
            <a:ext cx="685800" cy="4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image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5856" y="2852936"/>
            <a:ext cx="5826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Screen shot 2010-10-14 at 15.18.00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24128" y="1556792"/>
            <a:ext cx="5826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762000" y="5029200"/>
            <a:ext cx="35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latin typeface="Gotham Medium"/>
                <a:cs typeface="Gotham Medium"/>
              </a:rPr>
              <a:t>16,000 VMs!</a:t>
            </a:r>
            <a:endParaRPr lang="en-US" sz="1400" b="0" dirty="0">
              <a:latin typeface="Gotham Medium"/>
              <a:cs typeface="Gotham Medium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" y="3733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353735"/>
                </a:solidFill>
                <a:latin typeface="Gotham Medium"/>
                <a:ea typeface="Gotham Book" charset="0"/>
                <a:cs typeface="Gotham Medium"/>
              </a:rPr>
              <a:t>Projects Building an Open Cloud Ecosystem Around OpenNebula </a:t>
            </a:r>
            <a:endParaRPr lang="en-US" sz="1800" dirty="0">
              <a:solidFill>
                <a:srgbClr val="353735"/>
              </a:solidFill>
              <a:latin typeface="Gotham Medium"/>
              <a:cs typeface="Gotham Medium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32040" y="4293096"/>
            <a:ext cx="914400" cy="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7" descr="4caast_4-300x85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" y="5029200"/>
            <a:ext cx="121920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/>
          <p:cNvPicPr>
            <a:picLocks noChangeAspect="1"/>
          </p:cNvPicPr>
          <p:nvPr/>
        </p:nvPicPr>
        <p:blipFill>
          <a:blip r:embed="rId16"/>
          <a:srcRect r="59062"/>
          <a:stretch>
            <a:fillRect/>
          </a:stretch>
        </p:blipFill>
        <p:spPr bwMode="auto">
          <a:xfrm>
            <a:off x="609600" y="4343400"/>
            <a:ext cx="1295400" cy="3924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55976" y="5949280"/>
            <a:ext cx="9785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images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83768" y="5013176"/>
            <a:ext cx="912305" cy="680720"/>
          </a:xfrm>
          <a:prstGeom prst="rect">
            <a:avLst/>
          </a:prstGeom>
        </p:spPr>
      </p:pic>
      <p:pic>
        <p:nvPicPr>
          <p:cNvPr id="33" name="Picture 22" descr="Screen shot 2010-05-11 at 12.19.44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48400" y="4267200"/>
            <a:ext cx="9175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images.jpg"/>
          <p:cNvPicPr>
            <a:picLocks noChangeAspect="1"/>
          </p:cNvPicPr>
          <p:nvPr/>
        </p:nvPicPr>
        <p:blipFill>
          <a:blip r:embed="rId20"/>
          <a:srcRect r="61781"/>
          <a:stretch>
            <a:fillRect/>
          </a:stretch>
        </p:blipFill>
        <p:spPr>
          <a:xfrm>
            <a:off x="5652120" y="5301208"/>
            <a:ext cx="1539277" cy="592075"/>
          </a:xfrm>
          <a:prstGeom prst="rect">
            <a:avLst/>
          </a:prstGeom>
        </p:spPr>
      </p:pic>
      <p:pic>
        <p:nvPicPr>
          <p:cNvPr id="37" name="Picture 36" descr="Unknown.jpe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31840" y="5805264"/>
            <a:ext cx="984271" cy="509587"/>
          </a:xfrm>
          <a:prstGeom prst="rect">
            <a:avLst/>
          </a:prstGeom>
        </p:spPr>
      </p:pic>
      <p:pic>
        <p:nvPicPr>
          <p:cNvPr id="38" name="Picture 37" descr="logo.gif"/>
          <p:cNvPicPr>
            <a:picLocks noChangeAspect="1"/>
          </p:cNvPicPr>
          <p:nvPr/>
        </p:nvPicPr>
        <p:blipFill>
          <a:blip r:embed="rId22"/>
          <a:srcRect l="1699" t="6749" r="57781" b="26997"/>
          <a:stretch>
            <a:fillRect/>
          </a:stretch>
        </p:blipFill>
        <p:spPr>
          <a:xfrm>
            <a:off x="2339752" y="4221088"/>
            <a:ext cx="1340563" cy="551922"/>
          </a:xfrm>
          <a:prstGeom prst="rect">
            <a:avLst/>
          </a:prstGeom>
        </p:spPr>
      </p:pic>
      <p:pic>
        <p:nvPicPr>
          <p:cNvPr id="40" name="Picture 39" descr="Screen shot 2011-03-14 at 14.46.06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600" y="5667353"/>
            <a:ext cx="1219200" cy="417534"/>
          </a:xfrm>
          <a:prstGeom prst="rect">
            <a:avLst/>
          </a:prstGeom>
        </p:spPr>
      </p:pic>
      <p:pic>
        <p:nvPicPr>
          <p:cNvPr id="41" name="Picture 40" descr="Unknown.jpe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11960" y="5229200"/>
            <a:ext cx="849312" cy="452966"/>
          </a:xfrm>
          <a:prstGeom prst="rect">
            <a:avLst/>
          </a:prstGeom>
        </p:spPr>
      </p:pic>
      <p:pic>
        <p:nvPicPr>
          <p:cNvPr id="42" name="Picture 41" descr="pixture_reloaded_logo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4328" y="4437112"/>
            <a:ext cx="1168400" cy="796636"/>
          </a:xfrm>
          <a:prstGeom prst="rect">
            <a:avLst/>
          </a:prstGeom>
        </p:spPr>
      </p:pic>
      <p:pic>
        <p:nvPicPr>
          <p:cNvPr id="43" name="Picture 42" descr="Screen shot 2011-03-14 at 14.59.01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58000" y="1546252"/>
            <a:ext cx="1358900" cy="396847"/>
          </a:xfrm>
          <a:prstGeom prst="rect">
            <a:avLst/>
          </a:prstGeom>
        </p:spPr>
      </p:pic>
      <p:pic>
        <p:nvPicPr>
          <p:cNvPr id="44" name="Picture 43" descr="Screen shot 2011-03-14 at 15.10.17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0" y="2133600"/>
            <a:ext cx="1317493" cy="357187"/>
          </a:xfrm>
          <a:prstGeom prst="rect">
            <a:avLst/>
          </a:prstGeom>
        </p:spPr>
      </p:pic>
      <p:pic>
        <p:nvPicPr>
          <p:cNvPr id="39" name="Picture 38" descr="kit_logo_V2_d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67000" y="2209800"/>
            <a:ext cx="1078272" cy="570850"/>
          </a:xfrm>
          <a:prstGeom prst="rect">
            <a:avLst/>
          </a:prstGeom>
        </p:spPr>
      </p:pic>
      <p:pic>
        <p:nvPicPr>
          <p:cNvPr id="45" name="Picture 44" descr="Screen shot 2011-03-14 at 17.55.23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32040" y="2780928"/>
            <a:ext cx="534760" cy="623887"/>
          </a:xfrm>
          <a:prstGeom prst="rect">
            <a:avLst/>
          </a:prstGeom>
        </p:spPr>
      </p:pic>
      <p:pic>
        <p:nvPicPr>
          <p:cNvPr id="46" name="Picture 45" descr="Screen shot 2011-03-14 at 17.55.51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48400" y="2590800"/>
            <a:ext cx="1315941" cy="471487"/>
          </a:xfrm>
          <a:prstGeom prst="rect">
            <a:avLst/>
          </a:prstGeom>
        </p:spPr>
      </p:pic>
      <p:pic>
        <p:nvPicPr>
          <p:cNvPr id="47" name="Picture 46" descr="esa_logo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96200" y="2276872"/>
            <a:ext cx="1109132" cy="438090"/>
          </a:xfrm>
          <a:prstGeom prst="rect">
            <a:avLst/>
          </a:prstGeom>
        </p:spPr>
      </p:pic>
      <p:pic>
        <p:nvPicPr>
          <p:cNvPr id="48" name="Picture 47" descr="kth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51920" y="1556792"/>
            <a:ext cx="425593" cy="425593"/>
          </a:xfrm>
          <a:prstGeom prst="rect">
            <a:avLst/>
          </a:prstGeom>
        </p:spPr>
      </p:pic>
      <p:pic>
        <p:nvPicPr>
          <p:cNvPr id="49" name="Picture 48" descr="images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96136" y="3068960"/>
            <a:ext cx="881760" cy="431266"/>
          </a:xfrm>
          <a:prstGeom prst="rect">
            <a:avLst/>
          </a:prstGeom>
        </p:spPr>
      </p:pic>
      <p:pic>
        <p:nvPicPr>
          <p:cNvPr id="50" name="Picture 49" descr="logo_games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10466" y="5956261"/>
            <a:ext cx="1231822" cy="368339"/>
          </a:xfrm>
          <a:prstGeom prst="rect">
            <a:avLst/>
          </a:prstGeom>
        </p:spPr>
      </p:pic>
      <p:pic>
        <p:nvPicPr>
          <p:cNvPr id="2" name="Imagen 1" descr="logo.gif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1556792"/>
            <a:ext cx="1080120" cy="432048"/>
          </a:xfrm>
          <a:prstGeom prst="rect">
            <a:avLst/>
          </a:prstGeom>
        </p:spPr>
      </p:pic>
      <p:pic>
        <p:nvPicPr>
          <p:cNvPr id="3" name="Imagen 2" descr="logo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515724" cy="669771"/>
          </a:xfrm>
          <a:prstGeom prst="rect">
            <a:avLst/>
          </a:prstGeom>
        </p:spPr>
      </p:pic>
      <p:pic>
        <p:nvPicPr>
          <p:cNvPr id="5" name="Imagen 4" descr="nbsp_logo.gif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1316073" cy="389028"/>
          </a:xfrm>
          <a:prstGeom prst="rect">
            <a:avLst/>
          </a:prstGeom>
        </p:spPr>
      </p:pic>
      <p:pic>
        <p:nvPicPr>
          <p:cNvPr id="6" name="Imagen 5" descr="Unknown.jpe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792088" cy="471882"/>
          </a:xfrm>
          <a:prstGeom prst="rect">
            <a:avLst/>
          </a:prstGeom>
        </p:spPr>
      </p:pic>
      <p:pic>
        <p:nvPicPr>
          <p:cNvPr id="9" name="Imagen 8" descr="logo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65104"/>
            <a:ext cx="939428" cy="694843"/>
          </a:xfrm>
          <a:prstGeom prst="rect">
            <a:avLst/>
          </a:prstGeom>
        </p:spPr>
      </p:pic>
      <p:pic>
        <p:nvPicPr>
          <p:cNvPr id="10" name="Imagen 9" descr="Screen shot 2011-04-13 at 15.49.37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01208"/>
            <a:ext cx="738600" cy="473968"/>
          </a:xfrm>
          <a:prstGeom prst="rect">
            <a:avLst/>
          </a:prstGeom>
        </p:spPr>
      </p:pic>
      <p:pic>
        <p:nvPicPr>
          <p:cNvPr id="53" name="Picture 6" descr="opennebula_folder_tipo_web.pdf"/>
          <p:cNvPicPr>
            <a:picLocks noChangeAspect="1"/>
          </p:cNvPicPr>
          <p:nvPr/>
        </p:nvPicPr>
        <p:blipFill>
          <a:blip r:embed="rId41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473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Join our growing community!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-1828800" y="6858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914400"/>
            <a:ext cx="7391400" cy="5278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Gotham Medium"/>
                <a:ea typeface="Gotham Medium" charset="0"/>
                <a:cs typeface="Gotham Medium"/>
              </a:rPr>
              <a:t>How to contribute</a:t>
            </a: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Join our mailing list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Follow the development at </a:t>
            </a:r>
            <a:r>
              <a:rPr lang="en-US" sz="1800" b="0" dirty="0" err="1" smtClean="0">
                <a:solidFill>
                  <a:srgbClr val="000000"/>
                </a:solidFill>
                <a:latin typeface="Gotham Book"/>
                <a:cs typeface="Gotham Book"/>
              </a:rPr>
              <a:t>dev.opennebula.org</a:t>
            </a: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ea typeface="Gotham Medium" charset="0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 Medium"/>
              <a:ea typeface="Gotham Medium" charset="0"/>
              <a:cs typeface="Gotham Medium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otham Medium"/>
                <a:ea typeface="Gotham Medium" charset="0"/>
                <a:cs typeface="Gotham Medium"/>
              </a:rPr>
              <a:t>Ecosystem projects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OpenNebula hosts an ecosystem catalog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Promote and discuss ecosystem projects in our ecosystem mailing list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otham Medium"/>
                <a:ea typeface="Gotham Medium" charset="0"/>
                <a:cs typeface="Gotham Medium"/>
              </a:rPr>
              <a:t>IRC Channel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Gotham Book"/>
                <a:cs typeface="Gotham Book"/>
              </a:rPr>
              <a:t>#</a:t>
            </a:r>
            <a:r>
              <a:rPr lang="en-US" sz="1800" dirty="0" err="1" smtClean="0">
                <a:solidFill>
                  <a:srgbClr val="000000"/>
                </a:solidFill>
                <a:latin typeface="Gotham Book"/>
                <a:cs typeface="Gotham Book"/>
              </a:rPr>
              <a:t>opennebula</a:t>
            </a: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 on </a:t>
            </a:r>
            <a:r>
              <a:rPr lang="en-US" sz="1800" dirty="0" err="1" smtClean="0">
                <a:solidFill>
                  <a:srgbClr val="000000"/>
                </a:solidFill>
                <a:latin typeface="Gotham Book"/>
                <a:cs typeface="Gotham Book"/>
              </a:rPr>
              <a:t>irc.freenode.net</a:t>
            </a:r>
            <a:endParaRPr lang="en-US" sz="1800" dirty="0" smtClean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  <p:pic>
        <p:nvPicPr>
          <p:cNvPr id="7" name="Imagen 6" descr="Screen shot 2012-02-02 at 1.46.2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981200"/>
            <a:ext cx="6248399" cy="152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We Will Be Happy to Answer any Question </a:t>
            </a: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Questions?</a:t>
            </a:r>
          </a:p>
        </p:txBody>
      </p:sp>
      <p:pic>
        <p:nvPicPr>
          <p:cNvPr id="5" name="Picture 4" descr="1434958_ques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88" y="1314450"/>
            <a:ext cx="6172200" cy="4629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52800" y="914400"/>
            <a:ext cx="2258154" cy="400110"/>
            <a:chOff x="914400" y="914400"/>
            <a:chExt cx="2258154" cy="400110"/>
          </a:xfrm>
        </p:grpSpPr>
        <p:sp>
          <p:nvSpPr>
            <p:cNvPr id="10" name="Rectangle 9"/>
            <p:cNvSpPr/>
            <p:nvPr/>
          </p:nvSpPr>
          <p:spPr>
            <a:xfrm>
              <a:off x="1213557" y="914400"/>
              <a:ext cx="19589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Gotham Medium"/>
                  <a:cs typeface="Gotham Medium"/>
                </a:rPr>
                <a:t>@</a:t>
              </a:r>
              <a:r>
                <a:rPr lang="en-US" sz="2000" b="0" dirty="0" err="1" smtClean="0">
                  <a:solidFill>
                    <a:srgbClr val="000000"/>
                  </a:solidFill>
                  <a:latin typeface="Gotham Medium"/>
                  <a:cs typeface="Gotham Medium"/>
                </a:rPr>
                <a:t>opennebula</a:t>
              </a:r>
              <a:endParaRPr lang="en-US" sz="2000" b="0" dirty="0">
                <a:latin typeface="Gotham Medium"/>
                <a:cs typeface="Gotham Medium"/>
              </a:endParaRPr>
            </a:p>
          </p:txBody>
        </p:sp>
        <p:pic>
          <p:nvPicPr>
            <p:cNvPr id="11" name="Picture 10" descr="t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979488"/>
              <a:ext cx="315912" cy="315912"/>
            </a:xfrm>
            <a:prstGeom prst="rect">
              <a:avLst/>
            </a:prstGeom>
          </p:spPr>
        </p:pic>
      </p:grpSp>
      <p:pic>
        <p:nvPicPr>
          <p:cNvPr id="12" name="Picture 6" descr="opennebula_folder_tipo_web.pdf"/>
          <p:cNvPicPr>
            <a:picLocks noChangeAspect="1"/>
          </p:cNvPicPr>
          <p:nvPr/>
        </p:nvPicPr>
        <p:blipFill>
          <a:blip r:embed="rId5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490788" y="6056313"/>
            <a:ext cx="6577012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7" tIns="41469" rIns="82937" bIns="41469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The research leading to these results has received funding from the European Union's Seventh Framework Programme ([FP7/2007-2013] ) under grant agreement </a:t>
            </a:r>
            <a:r>
              <a:rPr lang="en-US" sz="1000" b="0" dirty="0" err="1">
                <a:solidFill>
                  <a:srgbClr val="353635"/>
                </a:solidFill>
                <a:latin typeface="Gotham Book"/>
                <a:cs typeface="Gotham Book"/>
              </a:rPr>
              <a:t>n</a:t>
            </a:r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°</a:t>
            </a:r>
            <a:r>
              <a:rPr lang="en-U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 </a:t>
            </a:r>
            <a:r>
              <a:rPr lang="en-US" sz="1000" b="0" dirty="0" smtClean="0">
                <a:solidFill>
                  <a:srgbClr val="800000"/>
                </a:solidFill>
                <a:latin typeface="Gotham Book"/>
                <a:cs typeface="Gotham Book"/>
              </a:rPr>
              <a:t>261552 </a:t>
            </a:r>
            <a:r>
              <a:rPr lang="es-E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(</a:t>
            </a:r>
            <a:r>
              <a:rPr lang="en-US" sz="1000" b="0" dirty="0" smtClean="0">
                <a:solidFill>
                  <a:srgbClr val="353635"/>
                </a:solidFill>
                <a:latin typeface="Gotham Book"/>
                <a:cs typeface="Gotham Book"/>
              </a:rPr>
              <a:t>StratusLab Project</a:t>
            </a:r>
            <a:r>
              <a:rPr lang="en-US" sz="1000" b="0" dirty="0">
                <a:solidFill>
                  <a:srgbClr val="353635"/>
                </a:solidFill>
                <a:latin typeface="Gotham Book"/>
                <a:cs typeface="Gotham Book"/>
              </a:rPr>
              <a:t>)</a:t>
            </a:r>
            <a:endParaRPr lang="en-US" sz="1000" b="0" dirty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  <p:pic>
        <p:nvPicPr>
          <p:cNvPr id="15" name="Picture 23" descr="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0225" y="6056313"/>
            <a:ext cx="6413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Unknown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7775" y="6056313"/>
            <a:ext cx="5048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6091320"/>
            <a:ext cx="990600" cy="38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Agrupar 66"/>
          <p:cNvGrpSpPr/>
          <p:nvPr/>
        </p:nvGrpSpPr>
        <p:grpSpPr>
          <a:xfrm>
            <a:off x="5731147" y="4793158"/>
            <a:ext cx="2104780" cy="779622"/>
            <a:chOff x="790823" y="4478178"/>
            <a:chExt cx="3295157" cy="1111062"/>
          </a:xfrm>
        </p:grpSpPr>
        <p:pic>
          <p:nvPicPr>
            <p:cNvPr id="58" name="57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54000" contrast="-70000"/>
            </a:blip>
            <a:stretch>
              <a:fillRect/>
            </a:stretch>
          </p:blipFill>
          <p:spPr>
            <a:xfrm>
              <a:off x="3300777" y="4478178"/>
              <a:ext cx="785203" cy="1111062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59" name="58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43000" contrast="-70000"/>
            </a:blip>
            <a:stretch>
              <a:fillRect/>
            </a:stretch>
          </p:blipFill>
          <p:spPr>
            <a:xfrm>
              <a:off x="2869587" y="4478178"/>
              <a:ext cx="785203" cy="1111062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0" name="59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28000" contrast="-70000"/>
            </a:blip>
            <a:stretch>
              <a:fillRect/>
            </a:stretch>
          </p:blipFill>
          <p:spPr>
            <a:xfrm>
              <a:off x="2438400" y="4478178"/>
              <a:ext cx="785203" cy="1111062"/>
            </a:xfrm>
            <a:prstGeom prst="rect">
              <a:avLst/>
            </a:prstGeom>
          </p:spPr>
        </p:pic>
        <p:pic>
          <p:nvPicPr>
            <p:cNvPr id="62" name="61 Imagen" descr="server_mimooh_01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8276" y="4478178"/>
              <a:ext cx="785203" cy="1111062"/>
            </a:xfrm>
            <a:prstGeom prst="rect">
              <a:avLst/>
            </a:prstGeom>
          </p:spPr>
        </p:pic>
        <p:pic>
          <p:nvPicPr>
            <p:cNvPr id="64" name="63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25000" contrast="-70000"/>
            </a:blip>
            <a:stretch>
              <a:fillRect/>
            </a:stretch>
          </p:blipFill>
          <p:spPr>
            <a:xfrm>
              <a:off x="1653197" y="4478178"/>
              <a:ext cx="785203" cy="1111062"/>
            </a:xfrm>
            <a:prstGeom prst="rect">
              <a:avLst/>
            </a:prstGeom>
          </p:spPr>
        </p:pic>
        <p:pic>
          <p:nvPicPr>
            <p:cNvPr id="65" name="64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45000" contrast="-70000"/>
            </a:blip>
            <a:stretch>
              <a:fillRect/>
            </a:stretch>
          </p:blipFill>
          <p:spPr>
            <a:xfrm>
              <a:off x="1222010" y="4478178"/>
              <a:ext cx="785203" cy="1111062"/>
            </a:xfrm>
            <a:prstGeom prst="rect">
              <a:avLst/>
            </a:prstGeom>
          </p:spPr>
        </p:pic>
        <p:pic>
          <p:nvPicPr>
            <p:cNvPr id="66" name="65 Imagen" descr="server_mimooh_01_l.png"/>
            <p:cNvPicPr>
              <a:picLocks noChangeAspect="1"/>
            </p:cNvPicPr>
            <p:nvPr/>
          </p:nvPicPr>
          <p:blipFill>
            <a:blip r:embed="rId3" cstate="print">
              <a:lum bright="54000" contrast="-70000"/>
            </a:blip>
            <a:stretch>
              <a:fillRect/>
            </a:stretch>
          </p:blipFill>
          <p:spPr>
            <a:xfrm>
              <a:off x="790823" y="4478178"/>
              <a:ext cx="785203" cy="1111062"/>
            </a:xfrm>
            <a:prstGeom prst="rect">
              <a:avLst/>
            </a:prstGeom>
          </p:spPr>
        </p:pic>
      </p:grp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What is OpenNebula? 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pic>
        <p:nvPicPr>
          <p:cNvPr id="2867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572" y="4658380"/>
            <a:ext cx="165282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4572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IaaS Cloud Computing Tool for Managing a Data Center's Virtual Infrastructure</a:t>
            </a:r>
            <a:endParaRPr lang="es-ES" sz="1600" dirty="0" smtClean="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pic>
        <p:nvPicPr>
          <p:cNvPr id="24" name="Picture 6" descr="opennebula_folder_tipo_web.pdf"/>
          <p:cNvPicPr>
            <a:picLocks noChangeAspect="1"/>
          </p:cNvPicPr>
          <p:nvPr/>
        </p:nvPicPr>
        <p:blipFill>
          <a:blip r:embed="rId5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2735" y="1915180"/>
            <a:ext cx="1700212" cy="794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Picture 32" descr="Screen shot 2010-05-20 at 16.52.2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11"/>
          <a:stretch>
            <a:fillRect/>
          </a:stretch>
        </p:blipFill>
        <p:spPr bwMode="auto">
          <a:xfrm>
            <a:off x="7620000" y="4810780"/>
            <a:ext cx="1152128" cy="7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2" descr="Screen shot 2010-05-20 at 16.52.2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11"/>
          <a:stretch>
            <a:fillRect/>
          </a:stretch>
        </p:blipFill>
        <p:spPr bwMode="auto">
          <a:xfrm>
            <a:off x="7278959" y="2143780"/>
            <a:ext cx="1152128" cy="7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New-Font-Occi-horiz.-with-tagline-smalltran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735" y="1838980"/>
            <a:ext cx="1320829" cy="60444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81000" y="990600"/>
            <a:ext cx="5029200" cy="5478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Data Center Virtualization Manager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Open-source Apache license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Interoperable, based on standards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Adaptable</a:t>
            </a: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 Medium"/>
              <a:ea typeface="Gotham Medium" charset="0"/>
              <a:cs typeface="Gotham Medium"/>
            </a:endParaRP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404040"/>
                </a:solidFill>
                <a:latin typeface="Gotham-Medium"/>
                <a:ea typeface="Gotham Medium" charset="0"/>
                <a:cs typeface="Gotham-Medium"/>
              </a:rPr>
              <a:t>Private Clouds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 Book"/>
                <a:cs typeface="Gotham Book"/>
              </a:rPr>
              <a:t>Virtualize your on-premise infrastructure</a:t>
            </a: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404040"/>
                </a:solidFill>
                <a:latin typeface="Gotham-Medium"/>
                <a:ea typeface="Gotham Medium" charset="0"/>
                <a:cs typeface="Gotham-Medium"/>
              </a:rPr>
              <a:t>Hybrid Clouds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 Book"/>
                <a:cs typeface="Gotham Book"/>
              </a:rPr>
              <a:t>Extend your private cloud with resources from a remote cloud provider</a:t>
            </a: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dirty="0" smtClean="0">
                <a:solidFill>
                  <a:srgbClr val="404040"/>
                </a:solidFill>
                <a:latin typeface="Gotham-Medium"/>
                <a:ea typeface="Gotham Medium" charset="0"/>
                <a:cs typeface="Gotham-Medium"/>
              </a:rPr>
              <a:t>Pubic Clouds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 Book"/>
                <a:cs typeface="Gotham Book"/>
              </a:rPr>
              <a:t>Expose standard cloud interfaces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Ready for end-users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 Book"/>
                <a:cs typeface="Gotham Book"/>
              </a:rPr>
              <a:t>Advanced user management</a:t>
            </a: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 Book"/>
                <a:cs typeface="Gotham Book"/>
              </a:rPr>
              <a:t>CLI and Web Interface</a:t>
            </a:r>
          </a:p>
        </p:txBody>
      </p:sp>
      <p:pic>
        <p:nvPicPr>
          <p:cNvPr id="19" name="50 Imagen"/>
          <p:cNvPicPr>
            <a:picLocks noChangeAspect="1"/>
          </p:cNvPicPr>
          <p:nvPr/>
        </p:nvPicPr>
        <p:blipFill>
          <a:blip r:embed="rId8" cstate="print">
            <a:alphaModFix/>
            <a:grayscl/>
            <a:lum bright="10000"/>
          </a:blip>
          <a:srcRect/>
          <a:stretch>
            <a:fillRect/>
          </a:stretch>
        </p:blipFill>
        <p:spPr>
          <a:xfrm>
            <a:off x="4969147" y="3972580"/>
            <a:ext cx="592567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54 Nube"/>
          <p:cNvSpPr/>
          <p:nvPr/>
        </p:nvSpPr>
        <p:spPr bwMode="auto">
          <a:xfrm>
            <a:off x="6393375" y="3667780"/>
            <a:ext cx="1957628" cy="1224136"/>
          </a:xfrm>
          <a:prstGeom prst="cloud">
            <a:avLst/>
          </a:prstGeom>
          <a:noFill/>
          <a:ln w="57150" cap="flat" cmpd="sng" algn="ctr">
            <a:solidFill>
              <a:srgbClr val="0098C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s-E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5" name="Picture 44" descr="opennebulapro-logo.png"/>
          <p:cNvPicPr>
            <a:picLocks noChangeAspect="1"/>
          </p:cNvPicPr>
          <p:nvPr/>
        </p:nvPicPr>
        <p:blipFill>
          <a:blip r:embed="rId9" cstate="print"/>
          <a:srcRect r="20219"/>
          <a:stretch>
            <a:fillRect/>
          </a:stretch>
        </p:blipFill>
        <p:spPr>
          <a:xfrm>
            <a:off x="6645475" y="4048780"/>
            <a:ext cx="1424300" cy="216024"/>
          </a:xfrm>
          <a:prstGeom prst="rect">
            <a:avLst/>
          </a:prstGeom>
        </p:spPr>
      </p:pic>
      <p:cxnSp>
        <p:nvCxnSpPr>
          <p:cNvPr id="26" name="79 Conector recto"/>
          <p:cNvCxnSpPr/>
          <p:nvPr/>
        </p:nvCxnSpPr>
        <p:spPr bwMode="auto">
          <a:xfrm rot="5400000">
            <a:off x="7370241" y="3172480"/>
            <a:ext cx="8382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9CC3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grpSp>
        <p:nvGrpSpPr>
          <p:cNvPr id="28" name="85 Grupo"/>
          <p:cNvGrpSpPr/>
          <p:nvPr/>
        </p:nvGrpSpPr>
        <p:grpSpPr>
          <a:xfrm>
            <a:off x="7436123" y="1457980"/>
            <a:ext cx="720080" cy="582625"/>
            <a:chOff x="1838519" y="902159"/>
            <a:chExt cx="1467000" cy="1153800"/>
          </a:xfrm>
        </p:grpSpPr>
        <p:pic>
          <p:nvPicPr>
            <p:cNvPr id="29" name="86 Imagen"/>
            <p:cNvPicPr>
              <a:picLocks noChangeAspect="1"/>
            </p:cNvPicPr>
            <p:nvPr/>
          </p:nvPicPr>
          <p:blipFill>
            <a:blip r:embed="rId10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1838519" y="926280"/>
              <a:ext cx="839159" cy="83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87 Imagen"/>
            <p:cNvPicPr>
              <a:picLocks noChangeAspect="1"/>
            </p:cNvPicPr>
            <p:nvPr/>
          </p:nvPicPr>
          <p:blipFill>
            <a:blip r:embed="rId8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2466360" y="902159"/>
              <a:ext cx="839159" cy="83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88 Imagen"/>
            <p:cNvPicPr>
              <a:picLocks noChangeAspect="1"/>
            </p:cNvPicPr>
            <p:nvPr/>
          </p:nvPicPr>
          <p:blipFill>
            <a:blip r:embed="rId11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2175840" y="1216800"/>
              <a:ext cx="839159" cy="8391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85 Grupo"/>
          <p:cNvGrpSpPr/>
          <p:nvPr/>
        </p:nvGrpSpPr>
        <p:grpSpPr>
          <a:xfrm>
            <a:off x="6264547" y="2448580"/>
            <a:ext cx="720080" cy="582625"/>
            <a:chOff x="1838519" y="902159"/>
            <a:chExt cx="1467000" cy="1153800"/>
          </a:xfrm>
        </p:grpSpPr>
        <p:pic>
          <p:nvPicPr>
            <p:cNvPr id="42" name="86 Imagen"/>
            <p:cNvPicPr>
              <a:picLocks noChangeAspect="1"/>
            </p:cNvPicPr>
            <p:nvPr/>
          </p:nvPicPr>
          <p:blipFill>
            <a:blip r:embed="rId10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1838519" y="926280"/>
              <a:ext cx="839159" cy="83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87 Imagen"/>
            <p:cNvPicPr>
              <a:picLocks noChangeAspect="1"/>
            </p:cNvPicPr>
            <p:nvPr/>
          </p:nvPicPr>
          <p:blipFill>
            <a:blip r:embed="rId8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2466360" y="902159"/>
              <a:ext cx="839159" cy="839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88 Imagen"/>
            <p:cNvPicPr>
              <a:picLocks noChangeAspect="1"/>
            </p:cNvPicPr>
            <p:nvPr/>
          </p:nvPicPr>
          <p:blipFill>
            <a:blip r:embed="rId11" cstate="print">
              <a:alphaModFix/>
              <a:grayscl/>
              <a:lum bright="10000"/>
            </a:blip>
            <a:srcRect/>
            <a:stretch>
              <a:fillRect/>
            </a:stretch>
          </p:blipFill>
          <p:spPr>
            <a:xfrm>
              <a:off x="2175840" y="1216800"/>
              <a:ext cx="839159" cy="83915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" name="79 Conector recto"/>
          <p:cNvCxnSpPr/>
          <p:nvPr/>
        </p:nvCxnSpPr>
        <p:spPr bwMode="auto">
          <a:xfrm rot="5400000">
            <a:off x="6378053" y="3401080"/>
            <a:ext cx="5334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9CC3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7" name="83 Conector recto"/>
          <p:cNvCxnSpPr/>
          <p:nvPr/>
        </p:nvCxnSpPr>
        <p:spPr bwMode="auto">
          <a:xfrm>
            <a:off x="5654947" y="4353580"/>
            <a:ext cx="6480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9CC3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grpSp>
        <p:nvGrpSpPr>
          <p:cNvPr id="71" name="Agrupar 70"/>
          <p:cNvGrpSpPr/>
          <p:nvPr/>
        </p:nvGrpSpPr>
        <p:grpSpPr>
          <a:xfrm>
            <a:off x="6035947" y="5191780"/>
            <a:ext cx="637251" cy="439053"/>
            <a:chOff x="7308304" y="1846946"/>
            <a:chExt cx="1710947" cy="1203553"/>
          </a:xfrm>
        </p:grpSpPr>
        <p:pic>
          <p:nvPicPr>
            <p:cNvPr id="68" name="90 Imagen" descr="1195431327409717356database_base_de_donn__01r.svg.hi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8304" y="1846946"/>
              <a:ext cx="918859" cy="1059537"/>
            </a:xfrm>
            <a:prstGeom prst="rect">
              <a:avLst/>
            </a:prstGeom>
          </p:spPr>
        </p:pic>
        <p:pic>
          <p:nvPicPr>
            <p:cNvPr id="69" name="92 Imagen" descr="1195431327409717356database_base_de_donn__01r.svg.hi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0392" y="1867529"/>
              <a:ext cx="918859" cy="1059537"/>
            </a:xfrm>
            <a:prstGeom prst="rect">
              <a:avLst/>
            </a:prstGeom>
          </p:spPr>
        </p:pic>
        <p:pic>
          <p:nvPicPr>
            <p:cNvPr id="70" name="94 Imagen" descr="1195431327409717356database_base_de_donn__01r.svg.hi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96336" y="1990962"/>
              <a:ext cx="918859" cy="1059537"/>
            </a:xfrm>
            <a:prstGeom prst="rect">
              <a:avLst/>
            </a:prstGeom>
          </p:spPr>
        </p:pic>
      </p:grpSp>
      <p:pic>
        <p:nvPicPr>
          <p:cNvPr id="75" name="94 Imagen" descr="1195431327409717356database_base_de_donn__01r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4147" y="5191780"/>
            <a:ext cx="342234" cy="386516"/>
          </a:xfrm>
          <a:prstGeom prst="rect">
            <a:avLst/>
          </a:prstGeom>
        </p:spPr>
      </p:pic>
      <p:grpSp>
        <p:nvGrpSpPr>
          <p:cNvPr id="79" name="Agrupar 78"/>
          <p:cNvGrpSpPr/>
          <p:nvPr/>
        </p:nvGrpSpPr>
        <p:grpSpPr>
          <a:xfrm>
            <a:off x="6340747" y="5344180"/>
            <a:ext cx="648816" cy="456456"/>
            <a:chOff x="5305882" y="4725144"/>
            <a:chExt cx="1210334" cy="864096"/>
          </a:xfrm>
        </p:grpSpPr>
        <p:pic>
          <p:nvPicPr>
            <p:cNvPr id="76" name="72 Imagen" descr="drive-hard-disk-hi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3914" y="4725144"/>
              <a:ext cx="850294" cy="615046"/>
            </a:xfrm>
            <a:prstGeom prst="rect">
              <a:avLst/>
            </a:prstGeom>
          </p:spPr>
        </p:pic>
        <p:pic>
          <p:nvPicPr>
            <p:cNvPr id="77" name="73 Imagen" descr="drive-hard-disk-hi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5882" y="4877544"/>
              <a:ext cx="850294" cy="615046"/>
            </a:xfrm>
            <a:prstGeom prst="rect">
              <a:avLst/>
            </a:prstGeom>
          </p:spPr>
        </p:pic>
        <p:pic>
          <p:nvPicPr>
            <p:cNvPr id="78" name="74 Imagen" descr="drive-hard-disk-hi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5922" y="4974194"/>
              <a:ext cx="850294" cy="615046"/>
            </a:xfrm>
            <a:prstGeom prst="rect">
              <a:avLst/>
            </a:prstGeom>
          </p:spPr>
        </p:pic>
      </p:grpSp>
      <p:sp>
        <p:nvSpPr>
          <p:cNvPr id="84" name="62 Rectángulo"/>
          <p:cNvSpPr/>
          <p:nvPr/>
        </p:nvSpPr>
        <p:spPr>
          <a:xfrm>
            <a:off x="8069775" y="1391960"/>
            <a:ext cx="74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Public</a:t>
            </a:r>
            <a:b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</a:b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User</a:t>
            </a:r>
            <a:endParaRPr kumimoji="0" lang="es-ES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-Medium"/>
              <a:cs typeface="Gotham-Medium"/>
            </a:endParaRPr>
          </a:p>
        </p:txBody>
      </p:sp>
      <p:sp>
        <p:nvSpPr>
          <p:cNvPr id="85" name="62 Rectángulo"/>
          <p:cNvSpPr/>
          <p:nvPr/>
        </p:nvSpPr>
        <p:spPr>
          <a:xfrm>
            <a:off x="5742303" y="2829580"/>
            <a:ext cx="824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0" dirty="0" smtClean="0">
                <a:solidFill>
                  <a:srgbClr val="353735"/>
                </a:solidFill>
                <a:latin typeface="Gotham-Medium"/>
                <a:cs typeface="Gotham-Medium"/>
              </a:rPr>
              <a:t>Private</a:t>
            </a: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/>
            </a:r>
            <a:b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</a:b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User</a:t>
            </a:r>
            <a:endParaRPr kumimoji="0" lang="es-ES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-Medium"/>
              <a:cs typeface="Gotham-Medium"/>
            </a:endParaRPr>
          </a:p>
        </p:txBody>
      </p:sp>
      <p:sp>
        <p:nvSpPr>
          <p:cNvPr id="86" name="62 Rectángulo"/>
          <p:cNvSpPr/>
          <p:nvPr/>
        </p:nvSpPr>
        <p:spPr>
          <a:xfrm>
            <a:off x="4519372" y="458218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Administrator</a:t>
            </a:r>
            <a:endParaRPr kumimoji="0" lang="es-ES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-Medium"/>
              <a:cs typeface="Gotham-Medium"/>
            </a:endParaRPr>
          </a:p>
        </p:txBody>
      </p:sp>
      <p:sp>
        <p:nvSpPr>
          <p:cNvPr id="87" name="62 Rectángulo"/>
          <p:cNvSpPr/>
          <p:nvPr/>
        </p:nvSpPr>
        <p:spPr>
          <a:xfrm>
            <a:off x="5174175" y="5725180"/>
            <a:ext cx="2211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-Medium"/>
                <a:cs typeface="Gotham-Medium"/>
              </a:rPr>
              <a:t>Physical</a:t>
            </a:r>
            <a:r>
              <a:rPr kumimoji="0" lang="es-ES" sz="14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-Medium"/>
                <a:cs typeface="Gotham-Medium"/>
              </a:rPr>
              <a:t> Infrastructure</a:t>
            </a:r>
            <a:endParaRPr kumimoji="0" lang="es-ES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-Medium"/>
              <a:cs typeface="Gotham-Medium"/>
            </a:endParaRPr>
          </a:p>
        </p:txBody>
      </p:sp>
      <p:sp>
        <p:nvSpPr>
          <p:cNvPr id="88" name="62 Rectángulo"/>
          <p:cNvSpPr/>
          <p:nvPr/>
        </p:nvSpPr>
        <p:spPr>
          <a:xfrm>
            <a:off x="7772400" y="5572780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Remote</a:t>
            </a:r>
            <a:b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</a:br>
            <a:r>
              <a:rPr kumimoji="0" lang="es-ES" sz="1400" b="0" u="none" strike="noStrike" kern="0" cap="none" spc="0" normalizeH="0" baseline="0" noProof="0" dirty="0" smtClean="0">
                <a:ln>
                  <a:noFill/>
                </a:ln>
                <a:solidFill>
                  <a:srgbClr val="353735"/>
                </a:solidFill>
                <a:effectLst/>
                <a:uLnTx/>
                <a:uFillTx/>
                <a:latin typeface="Gotham-Medium"/>
                <a:cs typeface="Gotham-Medium"/>
              </a:rPr>
              <a:t>Provider</a:t>
            </a:r>
            <a:endParaRPr kumimoji="0" lang="es-ES" sz="1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5141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What is OpenNebula? 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Building the Industry Standard Open Source Cloud Computing Tool</a:t>
            </a:r>
          </a:p>
        </p:txBody>
      </p:sp>
      <p:sp>
        <p:nvSpPr>
          <p:cNvPr id="34" name="33 Elipse"/>
          <p:cNvSpPr/>
          <p:nvPr/>
        </p:nvSpPr>
        <p:spPr bwMode="auto">
          <a:xfrm>
            <a:off x="251520" y="3140968"/>
            <a:ext cx="288032" cy="288032"/>
          </a:xfrm>
          <a:prstGeom prst="ellipse">
            <a:avLst/>
          </a:prstGeom>
          <a:noFill/>
          <a:ln w="57150" cap="flat" cmpd="sng" algn="ctr">
            <a:solidFill>
              <a:srgbClr val="009C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2" name="41 Conector recto"/>
          <p:cNvCxnSpPr>
            <a:stCxn id="34" idx="6"/>
            <a:endCxn id="35" idx="2"/>
          </p:cNvCxnSpPr>
          <p:nvPr/>
        </p:nvCxnSpPr>
        <p:spPr bwMode="auto">
          <a:xfrm>
            <a:off x="539552" y="3284984"/>
            <a:ext cx="88962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47 Conector recto"/>
          <p:cNvCxnSpPr>
            <a:stCxn id="35" idx="6"/>
            <a:endCxn id="36" idx="2"/>
          </p:cNvCxnSpPr>
          <p:nvPr/>
        </p:nvCxnSpPr>
        <p:spPr bwMode="auto">
          <a:xfrm>
            <a:off x="1717206" y="3284984"/>
            <a:ext cx="1305279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Conector recto"/>
          <p:cNvCxnSpPr>
            <a:stCxn id="36" idx="6"/>
            <a:endCxn id="37" idx="2"/>
          </p:cNvCxnSpPr>
          <p:nvPr/>
        </p:nvCxnSpPr>
        <p:spPr bwMode="auto">
          <a:xfrm>
            <a:off x="3310517" y="3284984"/>
            <a:ext cx="1305279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51 Conector recto"/>
          <p:cNvCxnSpPr>
            <a:stCxn id="37" idx="6"/>
            <a:endCxn id="38" idx="2"/>
          </p:cNvCxnSpPr>
          <p:nvPr/>
        </p:nvCxnSpPr>
        <p:spPr bwMode="auto">
          <a:xfrm>
            <a:off x="4903828" y="3284984"/>
            <a:ext cx="1297488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Conector recto"/>
          <p:cNvCxnSpPr>
            <a:stCxn id="38" idx="6"/>
            <a:endCxn id="40" idx="2"/>
          </p:cNvCxnSpPr>
          <p:nvPr/>
        </p:nvCxnSpPr>
        <p:spPr bwMode="auto">
          <a:xfrm>
            <a:off x="6489348" y="3284984"/>
            <a:ext cx="1297486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54 Conector recto"/>
          <p:cNvCxnSpPr>
            <a:stCxn id="40" idx="6"/>
          </p:cNvCxnSpPr>
          <p:nvPr/>
        </p:nvCxnSpPr>
        <p:spPr bwMode="auto">
          <a:xfrm>
            <a:off x="8074866" y="3284984"/>
            <a:ext cx="88962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9CC3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87 CuadroTexto"/>
          <p:cNvSpPr txBox="1"/>
          <p:nvPr/>
        </p:nvSpPr>
        <p:spPr>
          <a:xfrm>
            <a:off x="0" y="3717032"/>
            <a:ext cx="813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353535"/>
                </a:solidFill>
                <a:latin typeface="Gotham Medium"/>
              </a:rPr>
              <a:t>2005</a:t>
            </a:r>
            <a:endParaRPr lang="es-ES" dirty="0">
              <a:solidFill>
                <a:srgbClr val="353535"/>
              </a:solidFill>
              <a:latin typeface="Gotham Medium"/>
            </a:endParaRPr>
          </a:p>
        </p:txBody>
      </p:sp>
      <p:grpSp>
        <p:nvGrpSpPr>
          <p:cNvPr id="2" name="102 Grupo"/>
          <p:cNvGrpSpPr/>
          <p:nvPr/>
        </p:nvGrpSpPr>
        <p:grpSpPr>
          <a:xfrm>
            <a:off x="1166668" y="3140968"/>
            <a:ext cx="813044" cy="1006951"/>
            <a:chOff x="1166668" y="3140968"/>
            <a:chExt cx="813044" cy="1006951"/>
          </a:xfrm>
        </p:grpSpPr>
        <p:sp>
          <p:nvSpPr>
            <p:cNvPr id="35" name="34 Elipse"/>
            <p:cNvSpPr/>
            <p:nvPr/>
          </p:nvSpPr>
          <p:spPr bwMode="auto">
            <a:xfrm>
              <a:off x="1429174" y="3140968"/>
              <a:ext cx="288032" cy="288032"/>
            </a:xfrm>
            <a:prstGeom prst="ellipse">
              <a:avLst/>
            </a:prstGeom>
            <a:noFill/>
            <a:ln w="57150" cap="flat" cmpd="sng" algn="ctr">
              <a:solidFill>
                <a:srgbClr val="009C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1166668" y="3717032"/>
              <a:ext cx="8130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53535"/>
                  </a:solidFill>
                  <a:latin typeface="Gotham Medium"/>
                </a:rPr>
                <a:t>2008</a:t>
              </a:r>
              <a:endParaRPr lang="es-ES" dirty="0">
                <a:solidFill>
                  <a:srgbClr val="353535"/>
                </a:solidFill>
                <a:latin typeface="Gotham Medium"/>
              </a:endParaRPr>
            </a:p>
          </p:txBody>
        </p:sp>
      </p:grpSp>
      <p:grpSp>
        <p:nvGrpSpPr>
          <p:cNvPr id="3" name="103 Grupo"/>
          <p:cNvGrpSpPr/>
          <p:nvPr/>
        </p:nvGrpSpPr>
        <p:grpSpPr>
          <a:xfrm>
            <a:off x="2759979" y="3140968"/>
            <a:ext cx="813044" cy="1006951"/>
            <a:chOff x="2509294" y="3140968"/>
            <a:chExt cx="813044" cy="1006951"/>
          </a:xfrm>
        </p:grpSpPr>
        <p:sp>
          <p:nvSpPr>
            <p:cNvPr id="36" name="35 Elipse"/>
            <p:cNvSpPr/>
            <p:nvPr/>
          </p:nvSpPr>
          <p:spPr bwMode="auto">
            <a:xfrm>
              <a:off x="2771800" y="3140968"/>
              <a:ext cx="288032" cy="288032"/>
            </a:xfrm>
            <a:prstGeom prst="ellipse">
              <a:avLst/>
            </a:prstGeom>
            <a:noFill/>
            <a:ln w="57150" cap="flat" cmpd="sng" algn="ctr">
              <a:solidFill>
                <a:srgbClr val="009C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2509294" y="3717032"/>
              <a:ext cx="8130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53535"/>
                  </a:solidFill>
                  <a:latin typeface="Gotham Medium"/>
                </a:rPr>
                <a:t>2009</a:t>
              </a:r>
              <a:endParaRPr lang="es-ES" dirty="0">
                <a:solidFill>
                  <a:srgbClr val="353535"/>
                </a:solidFill>
                <a:latin typeface="Gotham Medium"/>
              </a:endParaRPr>
            </a:p>
          </p:txBody>
        </p:sp>
      </p:grpSp>
      <p:grpSp>
        <p:nvGrpSpPr>
          <p:cNvPr id="4" name="104 Grupo"/>
          <p:cNvGrpSpPr/>
          <p:nvPr/>
        </p:nvGrpSpPr>
        <p:grpSpPr>
          <a:xfrm>
            <a:off x="4353290" y="3140968"/>
            <a:ext cx="813044" cy="1008112"/>
            <a:chOff x="3949454" y="3140968"/>
            <a:chExt cx="813044" cy="1008112"/>
          </a:xfrm>
        </p:grpSpPr>
        <p:sp>
          <p:nvSpPr>
            <p:cNvPr id="37" name="36 Elipse"/>
            <p:cNvSpPr/>
            <p:nvPr/>
          </p:nvSpPr>
          <p:spPr bwMode="auto">
            <a:xfrm>
              <a:off x="4211960" y="3140968"/>
              <a:ext cx="288032" cy="288032"/>
            </a:xfrm>
            <a:prstGeom prst="ellipse">
              <a:avLst/>
            </a:prstGeom>
            <a:noFill/>
            <a:ln w="57150" cap="flat" cmpd="sng" algn="ctr">
              <a:solidFill>
                <a:srgbClr val="009C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3949454" y="3718193"/>
              <a:ext cx="8130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53535"/>
                  </a:solidFill>
                  <a:latin typeface="Gotham Medium"/>
                </a:rPr>
                <a:t>2010</a:t>
              </a:r>
              <a:endParaRPr lang="es-ES" dirty="0">
                <a:solidFill>
                  <a:srgbClr val="353535"/>
                </a:solidFill>
                <a:latin typeface="Gotham Medium"/>
              </a:endParaRPr>
            </a:p>
          </p:txBody>
        </p:sp>
      </p:grpSp>
      <p:grpSp>
        <p:nvGrpSpPr>
          <p:cNvPr id="5" name="105 Grupo"/>
          <p:cNvGrpSpPr/>
          <p:nvPr/>
        </p:nvGrpSpPr>
        <p:grpSpPr>
          <a:xfrm>
            <a:off x="5946601" y="3140968"/>
            <a:ext cx="797462" cy="1006951"/>
            <a:chOff x="5401300" y="3140968"/>
            <a:chExt cx="797462" cy="1006951"/>
          </a:xfrm>
        </p:grpSpPr>
        <p:sp>
          <p:nvSpPr>
            <p:cNvPr id="38" name="37 Elipse"/>
            <p:cNvSpPr/>
            <p:nvPr/>
          </p:nvSpPr>
          <p:spPr bwMode="auto">
            <a:xfrm>
              <a:off x="5656015" y="3140968"/>
              <a:ext cx="288032" cy="288032"/>
            </a:xfrm>
            <a:prstGeom prst="ellipse">
              <a:avLst/>
            </a:prstGeom>
            <a:noFill/>
            <a:ln w="57150" cap="flat" cmpd="sng" algn="ctr">
              <a:solidFill>
                <a:srgbClr val="009C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5401300" y="3717032"/>
              <a:ext cx="7974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53535"/>
                  </a:solidFill>
                  <a:latin typeface="Gotham Medium"/>
                </a:rPr>
                <a:t>2011</a:t>
              </a:r>
              <a:endParaRPr lang="es-ES" dirty="0">
                <a:solidFill>
                  <a:srgbClr val="353535"/>
                </a:solidFill>
                <a:latin typeface="Gotham Medium"/>
              </a:endParaRPr>
            </a:p>
          </p:txBody>
        </p:sp>
      </p:grpSp>
      <p:grpSp>
        <p:nvGrpSpPr>
          <p:cNvPr id="6" name="106 Grupo"/>
          <p:cNvGrpSpPr/>
          <p:nvPr/>
        </p:nvGrpSpPr>
        <p:grpSpPr>
          <a:xfrm>
            <a:off x="7524328" y="3140968"/>
            <a:ext cx="813044" cy="1006951"/>
            <a:chOff x="7524328" y="3140968"/>
            <a:chExt cx="813044" cy="1006951"/>
          </a:xfrm>
        </p:grpSpPr>
        <p:sp>
          <p:nvSpPr>
            <p:cNvPr id="40" name="39 Elipse"/>
            <p:cNvSpPr/>
            <p:nvPr/>
          </p:nvSpPr>
          <p:spPr bwMode="auto">
            <a:xfrm>
              <a:off x="7786834" y="3140968"/>
              <a:ext cx="288032" cy="288032"/>
            </a:xfrm>
            <a:prstGeom prst="ellipse">
              <a:avLst/>
            </a:prstGeom>
            <a:noFill/>
            <a:ln w="57150" cap="flat" cmpd="sng" algn="ctr">
              <a:solidFill>
                <a:srgbClr val="009C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524328" y="3717032"/>
              <a:ext cx="8130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353535"/>
                  </a:solidFill>
                  <a:latin typeface="Gotham Medium"/>
                </a:rPr>
                <a:t>2012</a:t>
              </a:r>
              <a:endParaRPr lang="es-ES" dirty="0">
                <a:solidFill>
                  <a:srgbClr val="353535"/>
                </a:solidFill>
                <a:latin typeface="Gotham Medium"/>
              </a:endParaRPr>
            </a:p>
          </p:txBody>
        </p:sp>
      </p:grpSp>
      <p:sp>
        <p:nvSpPr>
          <p:cNvPr id="108" name="107 CuadroTexto"/>
          <p:cNvSpPr txBox="1"/>
          <p:nvPr/>
        </p:nvSpPr>
        <p:spPr>
          <a:xfrm>
            <a:off x="0" y="4293096"/>
            <a:ext cx="218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353535"/>
                </a:solidFill>
                <a:latin typeface="Gotham Medium"/>
              </a:rPr>
              <a:t>dsa group doing research…</a:t>
            </a:r>
            <a:endParaRPr lang="en-US" sz="180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1331640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TP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907704" y="29067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v1.0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3131840" y="2906708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v1.2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4067944" y="2906708"/>
            <a:ext cx="70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v1.4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5364088" y="29067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v2.0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6372200" y="29067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v2.2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7020272" y="29067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53535"/>
                </a:solidFill>
                <a:latin typeface="Gotham Medium"/>
              </a:rPr>
              <a:t>V</a:t>
            </a:r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3.0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pic>
        <p:nvPicPr>
          <p:cNvPr id="129" name="Picture 35" descr="ubunt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4437111"/>
            <a:ext cx="745280" cy="6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36" descr="debia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4364037"/>
            <a:ext cx="573832" cy="7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37" descr="open-suse-logo-570x36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3904" y="4462705"/>
            <a:ext cx="79108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" name="132 Conector recto de flecha"/>
          <p:cNvCxnSpPr/>
          <p:nvPr/>
        </p:nvCxnSpPr>
        <p:spPr bwMode="auto">
          <a:xfrm rot="5400000" flipH="1" flipV="1">
            <a:off x="3343393" y="3840810"/>
            <a:ext cx="792087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134 Conector recto de flecha"/>
          <p:cNvCxnSpPr/>
          <p:nvPr/>
        </p:nvCxnSpPr>
        <p:spPr bwMode="auto">
          <a:xfrm rot="16200000" flipV="1">
            <a:off x="5287516" y="3856485"/>
            <a:ext cx="864097" cy="9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7" name="Picture 7" descr="c12g-lab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2132856"/>
            <a:ext cx="936104" cy="5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142 CuadroTexto"/>
          <p:cNvSpPr txBox="1"/>
          <p:nvPr/>
        </p:nvSpPr>
        <p:spPr>
          <a:xfrm>
            <a:off x="5724128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53535"/>
                </a:solidFill>
                <a:latin typeface="Gotham Medium"/>
              </a:rPr>
              <a:t>4,000 downloads/month</a:t>
            </a:r>
            <a:endParaRPr lang="en-US" sz="1800" dirty="0">
              <a:solidFill>
                <a:srgbClr val="353535"/>
              </a:solidFill>
              <a:latin typeface="Gotham Medium"/>
            </a:endParaRPr>
          </a:p>
        </p:txBody>
      </p:sp>
      <p:cxnSp>
        <p:nvCxnSpPr>
          <p:cNvPr id="144" name="143 Conector recto de flecha"/>
          <p:cNvCxnSpPr/>
          <p:nvPr/>
        </p:nvCxnSpPr>
        <p:spPr bwMode="auto">
          <a:xfrm rot="5400000" flipH="1" flipV="1">
            <a:off x="5796136" y="4437113"/>
            <a:ext cx="2016225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" name="Right Arrow 77"/>
          <p:cNvSpPr/>
          <p:nvPr/>
        </p:nvSpPr>
        <p:spPr bwMode="auto">
          <a:xfrm>
            <a:off x="2057400" y="5983560"/>
            <a:ext cx="6835080" cy="685800"/>
          </a:xfrm>
          <a:prstGeom prst="rightArrow">
            <a:avLst>
              <a:gd name="adj1" fmla="val 50000"/>
              <a:gd name="adj2" fmla="val 4770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9CC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800" dirty="0" smtClean="0">
                <a:solidFill>
                  <a:srgbClr val="353735"/>
                </a:solidFill>
                <a:latin typeface="Gotham Medium"/>
                <a:cs typeface="Gotham Medium"/>
              </a:rPr>
              <a:t>E</a:t>
            </a:r>
            <a:r>
              <a:rPr kumimoji="0" lang="en-US" sz="1800" u="none" strike="noStrike" cap="none" normalizeH="0" baseline="0" dirty="0" smtClean="0">
                <a:ln>
                  <a:noFill/>
                </a:ln>
                <a:solidFill>
                  <a:srgbClr val="353735"/>
                </a:solidFill>
                <a:effectLst/>
                <a:latin typeface="Gotham Medium"/>
                <a:cs typeface="Gotham Medium"/>
              </a:rPr>
              <a:t>uropean Funding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rgbClr val="353735"/>
              </a:solidFill>
              <a:effectLst/>
              <a:latin typeface="Gotham Medium"/>
              <a:cs typeface="Gotham Medium"/>
            </a:endParaRPr>
          </a:p>
        </p:txBody>
      </p:sp>
      <p:pic>
        <p:nvPicPr>
          <p:cNvPr id="154" name="Picture 6" descr="opennebula_folder_tipo_web.pdf"/>
          <p:cNvPicPr>
            <a:picLocks noChangeAspect="1"/>
          </p:cNvPicPr>
          <p:nvPr/>
        </p:nvPicPr>
        <p:blipFill>
          <a:blip r:embed="rId7"/>
          <a:srcRect r="76199" b="2020"/>
          <a:stretch>
            <a:fillRect/>
          </a:stretch>
        </p:blipFill>
        <p:spPr bwMode="auto">
          <a:xfrm rot="5400000">
            <a:off x="1471241" y="264766"/>
            <a:ext cx="2968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154 CuadroTexto"/>
          <p:cNvSpPr txBox="1"/>
          <p:nvPr/>
        </p:nvSpPr>
        <p:spPr>
          <a:xfrm>
            <a:off x="179512" y="908720"/>
            <a:ext cx="3312368" cy="1354217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sz="1800" smtClean="0">
              <a:solidFill>
                <a:srgbClr val="353535"/>
              </a:solidFill>
              <a:latin typeface="Gotham Medium"/>
            </a:endParaRP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smtClean="0">
                <a:solidFill>
                  <a:srgbClr val="353535"/>
                </a:solidFill>
                <a:latin typeface="Gotham Medium"/>
              </a:rPr>
              <a:t>Develop &amp; innovate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smtClean="0">
                <a:solidFill>
                  <a:srgbClr val="353535"/>
                </a:solidFill>
                <a:latin typeface="Gotham Medium"/>
              </a:rPr>
              <a:t>Support the community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smtClean="0">
                <a:solidFill>
                  <a:srgbClr val="353535"/>
                </a:solidFill>
                <a:latin typeface="Gotham Medium"/>
              </a:rPr>
              <a:t>Collaborate</a:t>
            </a:r>
            <a:endParaRPr lang="en-US" sz="1800">
              <a:solidFill>
                <a:srgbClr val="353535"/>
              </a:solidFill>
              <a:latin typeface="Gotham Medium"/>
            </a:endParaRPr>
          </a:p>
        </p:txBody>
      </p:sp>
      <p:sp>
        <p:nvSpPr>
          <p:cNvPr id="157" name="156 Llamada con línea 2"/>
          <p:cNvSpPr/>
          <p:nvPr/>
        </p:nvSpPr>
        <p:spPr bwMode="auto">
          <a:xfrm>
            <a:off x="4499992" y="980728"/>
            <a:ext cx="3096344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3605"/>
              <a:gd name="adj6" fmla="val -16867"/>
            </a:avLst>
          </a:prstGeom>
          <a:noFill/>
          <a:ln w="9525" cap="flat" cmpd="sng" algn="ctr">
            <a:solidFill>
              <a:srgbClr val="35353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1800" smtClean="0">
                <a:solidFill>
                  <a:srgbClr val="353535"/>
                </a:solidFill>
                <a:latin typeface="Gotham Medium"/>
              </a:rPr>
              <a:t>Third party scalability tests: 16000 VMs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8" name="157 Llamada con línea 2"/>
          <p:cNvSpPr/>
          <p:nvPr/>
        </p:nvSpPr>
        <p:spPr bwMode="auto">
          <a:xfrm>
            <a:off x="5652120" y="1844824"/>
            <a:ext cx="2592288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972"/>
              <a:gd name="adj6" fmla="val -16867"/>
            </a:avLst>
          </a:prstGeom>
          <a:noFill/>
          <a:ln w="9525" cap="flat" cmpd="sng" algn="ctr">
            <a:solidFill>
              <a:srgbClr val="35353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1800" smtClean="0">
                <a:solidFill>
                  <a:srgbClr val="353535"/>
                </a:solidFill>
                <a:latin typeface="Gotham Medium"/>
              </a:rPr>
              <a:t>Commercial Support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60" name="159 Conector recto"/>
          <p:cNvCxnSpPr/>
          <p:nvPr/>
        </p:nvCxnSpPr>
        <p:spPr bwMode="auto">
          <a:xfrm rot="5400000">
            <a:off x="1396681" y="2485928"/>
            <a:ext cx="44598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7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Left Brace 55"/>
          <p:cNvSpPr/>
          <p:nvPr/>
        </p:nvSpPr>
        <p:spPr bwMode="auto">
          <a:xfrm rot="5400000">
            <a:off x="5715000" y="3505200"/>
            <a:ext cx="228600" cy="1600200"/>
          </a:xfrm>
          <a:prstGeom prst="leftBrace">
            <a:avLst>
              <a:gd name="adj1" fmla="val 8333"/>
              <a:gd name="adj2" fmla="val 568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7" name="114 CuadroTexto"/>
          <p:cNvSpPr txBox="1"/>
          <p:nvPr/>
        </p:nvSpPr>
        <p:spPr>
          <a:xfrm>
            <a:off x="8001000" y="28956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53535"/>
                </a:solidFill>
                <a:latin typeface="Gotham Medium"/>
              </a:rPr>
              <a:t>V</a:t>
            </a:r>
            <a:r>
              <a:rPr lang="es-ES" sz="1800" dirty="0" smtClean="0">
                <a:solidFill>
                  <a:srgbClr val="353535"/>
                </a:solidFill>
                <a:latin typeface="Gotham Medium"/>
              </a:rPr>
              <a:t>3.2</a:t>
            </a:r>
            <a:endParaRPr lang="es-ES" sz="1800" dirty="0">
              <a:solidFill>
                <a:srgbClr val="353535"/>
              </a:solidFill>
              <a:latin typeface="Gotham Medium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19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" name="132 Conector recto de flecha"/>
          <p:cNvCxnSpPr/>
          <p:nvPr/>
        </p:nvCxnSpPr>
        <p:spPr bwMode="auto">
          <a:xfrm rot="5400000" flipH="1" flipV="1">
            <a:off x="8138357" y="3825043"/>
            <a:ext cx="792087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" name="Picture 23" descr="u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9850" y="6138863"/>
            <a:ext cx="6413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What is OpenNebula?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57200"/>
            <a:ext cx="9144000" cy="594008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A Really Quick Demo</a:t>
            </a:r>
          </a:p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s-ES" sz="16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r>
              <a:rPr lang="es-ES" sz="2400" b="0" kern="0" dirty="0" smtClean="0">
                <a:solidFill>
                  <a:srgbClr val="000000"/>
                </a:solidFill>
                <a:latin typeface="Gotham Book"/>
                <a:cs typeface="Gotham Book"/>
              </a:rPr>
              <a:t>Let’s take a look at Sunstone!</a:t>
            </a: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n-U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12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4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6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s-ES" sz="20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6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n-US" sz="20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6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n-US" sz="20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  <a:p>
            <a:pPr marL="271463" indent="-271463" algn="l" defTabSz="914400" fontAlgn="auto">
              <a:spcBef>
                <a:spcPts val="600"/>
              </a:spcBef>
              <a:spcAft>
                <a:spcPts val="0"/>
              </a:spcAft>
              <a:buClr>
                <a:srgbClr val="009CC3"/>
              </a:buClr>
              <a:buSzTx/>
              <a:buFont typeface="Lucida Grande"/>
              <a:buChar char="●"/>
              <a:defRPr/>
            </a:pPr>
            <a:endParaRPr lang="en-US" sz="2000" b="0" kern="0" dirty="0" smtClean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633413" y="457200"/>
            <a:ext cx="81375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ctr">
            <a:prstTxWarp prst="textNoShape">
              <a:avLst/>
            </a:prstTxWarp>
          </a:bodyPr>
          <a:lstStyle/>
          <a:p>
            <a:pPr>
              <a:tabLst>
                <a:tab pos="341313" algn="l"/>
                <a:tab pos="1255713" algn="l"/>
                <a:tab pos="2168525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600" b="0" dirty="0">
              <a:solidFill>
                <a:srgbClr val="32425D"/>
              </a:solidFill>
              <a:latin typeface="Gotham Medium"/>
              <a:cs typeface="Gotham Medium"/>
            </a:endParaRPr>
          </a:p>
        </p:txBody>
      </p:sp>
      <p:pic>
        <p:nvPicPr>
          <p:cNvPr id="7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shot 2012-02-01 at 15.15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00"/>
            <a:ext cx="9144000" cy="470535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 bwMode="auto">
          <a:xfrm rot="8370449">
            <a:off x="6315986" y="4256530"/>
            <a:ext cx="522885" cy="87042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ounded Rectangle 56"/>
          <p:cNvSpPr/>
          <p:nvPr/>
        </p:nvSpPr>
        <p:spPr bwMode="auto">
          <a:xfrm>
            <a:off x="1676400" y="3849206"/>
            <a:ext cx="5891349" cy="731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1" name="Snip Diagonal Corner Rectangle 60"/>
          <p:cNvSpPr/>
          <p:nvPr/>
        </p:nvSpPr>
        <p:spPr bwMode="auto">
          <a:xfrm>
            <a:off x="1676400" y="5549973"/>
            <a:ext cx="1527387" cy="759347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kumimoji="0" lang="en-US" sz="1200" u="none" strike="noStrik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Xen</a:t>
            </a:r>
            <a:endParaRPr kumimoji="0" lang="en-US" sz="1200" u="none" strike="noStrik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KVM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VMware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2" name="Snip Diagonal Corner Rectangle 61"/>
          <p:cNvSpPr/>
          <p:nvPr/>
        </p:nvSpPr>
        <p:spPr bwMode="auto">
          <a:xfrm>
            <a:off x="3312886" y="5549973"/>
            <a:ext cx="1527387" cy="759347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Hybrid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Amazon EC2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3" name="Snip Diagonal Corner Rectangle 62"/>
          <p:cNvSpPr/>
          <p:nvPr/>
        </p:nvSpPr>
        <p:spPr bwMode="auto">
          <a:xfrm>
            <a:off x="3312886" y="4681530"/>
            <a:ext cx="1527387" cy="763694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FS,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Vmware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iSCSI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, LVM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4" name="Snip Diagonal Corner Rectangle 63"/>
          <p:cNvSpPr/>
          <p:nvPr/>
        </p:nvSpPr>
        <p:spPr bwMode="auto">
          <a:xfrm>
            <a:off x="4949372" y="4681530"/>
            <a:ext cx="1527387" cy="763694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Network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802.1Q, </a:t>
            </a:r>
            <a:r>
              <a:rPr kumimoji="0" lang="en-US" sz="1200" u="none" strike="noStrik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ebtable</a:t>
            </a:r>
            <a:endParaRPr kumimoji="0" lang="en-US" sz="1200" u="none" strike="noStrik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OpenvSwitch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VMware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5" name="Snip Diagonal Corner Rectangle 64"/>
          <p:cNvSpPr/>
          <p:nvPr/>
        </p:nvSpPr>
        <p:spPr bwMode="auto">
          <a:xfrm>
            <a:off x="4949372" y="5549975"/>
            <a:ext cx="1527387" cy="759345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Internal,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ssh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X509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ldap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6" name="Snip Diagonal Corner Rectangle 65"/>
          <p:cNvSpPr/>
          <p:nvPr/>
        </p:nvSpPr>
        <p:spPr bwMode="auto">
          <a:xfrm>
            <a:off x="1676400" y="4681530"/>
            <a:ext cx="1527387" cy="763694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Monitoring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Internal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 Ganglia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5931263" y="2540015"/>
            <a:ext cx="1636486" cy="6545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3303709"/>
            <a:ext cx="5891349" cy="4363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2758214"/>
            <a:ext cx="4145764" cy="4363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676400" y="1994520"/>
            <a:ext cx="1309189" cy="6545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3094688" y="1994520"/>
            <a:ext cx="1309189" cy="6545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4512975" y="1994520"/>
            <a:ext cx="1309189" cy="6545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36" name="Magnetic Disk 28"/>
          <p:cNvSpPr/>
          <p:nvPr/>
        </p:nvSpPr>
        <p:spPr bwMode="auto">
          <a:xfrm>
            <a:off x="6585858" y="4732918"/>
            <a:ext cx="981892" cy="157640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DB</a:t>
            </a:r>
          </a:p>
          <a:p>
            <a:pPr marL="171450" indent="-171450" algn="l" defTabSz="457200">
              <a:buFont typeface="Arial"/>
              <a:buChar char="•"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Sqlite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  <a:p>
            <a:pPr marL="171450" indent="-171450" algn="l" defTabSz="457200">
              <a:buFont typeface="Arial"/>
              <a:buChar char="•"/>
            </a:pP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mysql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62000"/>
            <a:ext cx="403860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Drivers</a:t>
            </a:r>
          </a:p>
          <a:p>
            <a:pPr marL="177800" lvl="1" indent="-177800" algn="l">
              <a:spcBef>
                <a:spcPts val="175"/>
              </a:spcBef>
              <a:spcAft>
                <a:spcPts val="12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-Book"/>
                <a:cs typeface="Gotham-Book"/>
              </a:rPr>
              <a:t>Small scripts for each action</a:t>
            </a:r>
          </a:p>
          <a:p>
            <a:pPr marL="177800" lvl="1" indent="-177800" algn="l">
              <a:spcBef>
                <a:spcPts val="175"/>
              </a:spcBef>
              <a:spcAft>
                <a:spcPts val="12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-Book"/>
                <a:cs typeface="Gotham-Book"/>
              </a:rPr>
              <a:t>Any language (Shell, Ruby…)</a:t>
            </a:r>
          </a:p>
          <a:p>
            <a:pPr marL="177800" lvl="1" indent="-177800" algn="l">
              <a:spcBef>
                <a:spcPts val="175"/>
              </a:spcBef>
              <a:spcAft>
                <a:spcPts val="12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Gotham-Book"/>
                <a:cs typeface="Gotham-Book"/>
              </a:rPr>
              <a:t>Different drivers can co-exist in heterogeneous environments</a:t>
            </a: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 Medium"/>
              <a:ea typeface="Gotham Medium" charset="0"/>
              <a:cs typeface="Gotham Medium"/>
            </a:endParaRPr>
          </a:p>
        </p:txBody>
      </p:sp>
      <p:sp>
        <p:nvSpPr>
          <p:cNvPr id="46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9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Monitoring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5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6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8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9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60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73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74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75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76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4495800"/>
            <a:ext cx="3352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u="sng" dirty="0" smtClean="0">
                <a:solidFill>
                  <a:schemeClr val="tx1"/>
                </a:solidFill>
                <a:latin typeface="Gotham-Medium"/>
                <a:ea typeface="Gotham Medium" charset="0"/>
                <a:cs typeface="Gotham-Medium"/>
              </a:rPr>
              <a:t>Easy</a:t>
            </a:r>
            <a:r>
              <a:rPr lang="en-US" sz="2000" b="0" dirty="0" smtClean="0">
                <a:solidFill>
                  <a:schemeClr val="tx1"/>
                </a:solidFill>
                <a:latin typeface="Gotham-Medium"/>
                <a:ea typeface="Gotham Medium" charset="0"/>
                <a:cs typeface="Gotham-Medium"/>
              </a:rPr>
              <a:t> to adapt</a:t>
            </a: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2000" b="0" u="sng" dirty="0" smtClean="0">
                <a:solidFill>
                  <a:schemeClr val="tx1"/>
                </a:solidFill>
                <a:latin typeface="Gotham-Medium"/>
                <a:ea typeface="Gotham Medium" charset="0"/>
                <a:cs typeface="Gotham-Medium"/>
              </a:rPr>
              <a:t>Easy</a:t>
            </a:r>
            <a:r>
              <a:rPr lang="en-US" sz="2000" b="0" dirty="0" smtClean="0">
                <a:solidFill>
                  <a:schemeClr val="tx1"/>
                </a:solidFill>
                <a:latin typeface="Gotham-Medium"/>
                <a:ea typeface="Gotham Medium" charset="0"/>
                <a:cs typeface="Gotham-Medium"/>
              </a:rPr>
              <a:t> to create new ones</a:t>
            </a:r>
            <a:endParaRPr lang="en-US" b="0" dirty="0">
              <a:solidFill>
                <a:srgbClr val="FF0000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 bwMode="auto">
          <a:xfrm>
            <a:off x="228600" y="4038600"/>
            <a:ext cx="8686800" cy="2514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_tradnl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74680"/>
            <a:ext cx="4038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Virtualization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Translate the OpenNebula VM life-cycle management into specific hypervisor operations</a:t>
            </a: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Monitoring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Gather information about the physical host and hypervisor status</a:t>
            </a:r>
          </a:p>
          <a:p>
            <a:pPr marL="285750" lvl="1" indent="-285750" algn="l">
              <a:spcBef>
                <a:spcPts val="175"/>
              </a:spcBef>
              <a:spcAft>
                <a:spcPts val="6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Hybrid Cloud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Interact with an external provider instead of a hypervisor</a:t>
            </a:r>
          </a:p>
          <a:p>
            <a:pPr marL="185738" lvl="1" indent="-185738"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-Book"/>
              <a:ea typeface="Gotham Medium" charset="0"/>
              <a:cs typeface="Gotham-Book"/>
            </a:endParaRPr>
          </a:p>
        </p:txBody>
      </p:sp>
      <p:sp>
        <p:nvSpPr>
          <p:cNvPr id="42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3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4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5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6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Monitoring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9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5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solidFill>
              <a:schemeClr val="accent1">
                <a:alpha val="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56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58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solidFill>
                <a:schemeClr val="accent1">
                  <a:alpha val="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59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solidFill>
                <a:schemeClr val="accent1">
                  <a:alpha val="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60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solidFill>
                <a:schemeClr val="accent1">
                  <a:alpha val="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685800" y="4592180"/>
            <a:ext cx="2407848" cy="1605351"/>
            <a:chOff x="1408670" y="4724400"/>
            <a:chExt cx="1719324" cy="1146301"/>
          </a:xfrm>
        </p:grpSpPr>
        <p:pic>
          <p:nvPicPr>
            <p:cNvPr id="30" name="Picture 29" descr="vmwa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5145277"/>
              <a:ext cx="1295400" cy="725424"/>
            </a:xfrm>
            <a:prstGeom prst="rect">
              <a:avLst/>
            </a:prstGeom>
          </p:spPr>
        </p:pic>
        <p:pic>
          <p:nvPicPr>
            <p:cNvPr id="25" name="Picture 24" descr="kvm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8670" y="4953000"/>
              <a:ext cx="877330" cy="270510"/>
            </a:xfrm>
            <a:prstGeom prst="rect">
              <a:avLst/>
            </a:prstGeom>
          </p:spPr>
        </p:pic>
        <p:pic>
          <p:nvPicPr>
            <p:cNvPr id="26" name="Picture 25" descr="xe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0" y="4724400"/>
              <a:ext cx="689594" cy="325759"/>
            </a:xfrm>
            <a:prstGeom prst="rect">
              <a:avLst/>
            </a:prstGeom>
          </p:spPr>
        </p:pic>
      </p:grpSp>
      <p:grpSp>
        <p:nvGrpSpPr>
          <p:cNvPr id="38" name="Agrupar 37"/>
          <p:cNvGrpSpPr/>
          <p:nvPr/>
        </p:nvGrpSpPr>
        <p:grpSpPr>
          <a:xfrm>
            <a:off x="4728690" y="4392941"/>
            <a:ext cx="3958106" cy="1855462"/>
            <a:chOff x="4556392" y="4693695"/>
            <a:chExt cx="2964662" cy="1389760"/>
          </a:xfrm>
        </p:grpSpPr>
        <p:pic>
          <p:nvPicPr>
            <p:cNvPr id="32" name="Picture 31" descr="openvz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3600" y="5715000"/>
              <a:ext cx="1249404" cy="304800"/>
            </a:xfrm>
            <a:prstGeom prst="rect">
              <a:avLst/>
            </a:prstGeom>
          </p:spPr>
        </p:pic>
        <p:pic>
          <p:nvPicPr>
            <p:cNvPr id="74" name="Imagen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8800" y="4927600"/>
              <a:ext cx="711200" cy="711200"/>
            </a:xfrm>
            <a:prstGeom prst="rect">
              <a:avLst/>
            </a:prstGeom>
          </p:spPr>
        </p:pic>
        <p:pic>
          <p:nvPicPr>
            <p:cNvPr id="77" name="Imagen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8549" y="5269218"/>
              <a:ext cx="740215" cy="814237"/>
            </a:xfrm>
            <a:prstGeom prst="rect">
              <a:avLst/>
            </a:prstGeom>
          </p:spPr>
        </p:pic>
        <p:pic>
          <p:nvPicPr>
            <p:cNvPr id="79" name="Imagen 7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81675" y="4724400"/>
              <a:ext cx="1139379" cy="914399"/>
            </a:xfrm>
            <a:prstGeom prst="rect">
              <a:avLst/>
            </a:prstGeom>
          </p:spPr>
        </p:pic>
        <p:pic>
          <p:nvPicPr>
            <p:cNvPr id="35" name="Picture 34" descr="hyperv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56392" y="4693695"/>
              <a:ext cx="1195352" cy="533640"/>
            </a:xfrm>
            <a:prstGeom prst="rect">
              <a:avLst/>
            </a:prstGeom>
          </p:spPr>
        </p:pic>
      </p:grpSp>
      <p:cxnSp>
        <p:nvCxnSpPr>
          <p:cNvPr id="81" name="Conector recto 80"/>
          <p:cNvCxnSpPr/>
          <p:nvPr/>
        </p:nvCxnSpPr>
        <p:spPr bwMode="auto">
          <a:xfrm rot="5400000">
            <a:off x="3429000" y="5334000"/>
            <a:ext cx="1676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457200" y="41910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876800" y="41910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Community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contributions</a:t>
            </a:r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pic>
        <p:nvPicPr>
          <p:cNvPr id="40" name="Picture 32" descr="Screen shot 2010-05-20 at 16.52.27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11"/>
          <a:stretch>
            <a:fillRect/>
          </a:stretch>
        </p:blipFill>
        <p:spPr bwMode="auto">
          <a:xfrm>
            <a:off x="2743200" y="4953000"/>
            <a:ext cx="1371600" cy="8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228600" y="990600"/>
            <a:ext cx="8001000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Virtualization Driver Example:</a:t>
            </a:r>
          </a:p>
          <a:p>
            <a:pPr marL="285750" indent="-285750" algn="l">
              <a:spcBef>
                <a:spcPts val="1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	</a:t>
            </a:r>
            <a: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Hypervisor: </a:t>
            </a:r>
            <a:r>
              <a:rPr lang="en-US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Xen</a:t>
            </a:r>
            <a: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</a:br>
            <a: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Action: migrate</a:t>
            </a:r>
            <a:b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</a:br>
            <a:r>
              <a:rPr lang="en-US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Description: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live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-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migrates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a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running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VM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to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the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</a:t>
            </a:r>
            <a:r>
              <a:rPr lang="es-ES_tradnl" sz="1400" b="0" dirty="0" err="1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specified</a:t>
            </a:r>
            <a:r>
              <a:rPr lang="es-ES_tradnl" sz="1400" b="0" dirty="0" smtClean="0">
                <a:solidFill>
                  <a:schemeClr val="tx1"/>
                </a:solidFill>
                <a:latin typeface="Gotham-Book"/>
                <a:ea typeface="Gotham Medium" charset="0"/>
                <a:cs typeface="Gotham-Book"/>
              </a:rPr>
              <a:t> Host</a:t>
            </a:r>
            <a:endParaRPr lang="en-US" sz="14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1800" b="0" dirty="0" smtClean="0">
              <a:solidFill>
                <a:srgbClr val="000000"/>
              </a:solidFill>
              <a:latin typeface="Gotham Book"/>
              <a:cs typeface="Gotham Book"/>
            </a:endParaRPr>
          </a:p>
        </p:txBody>
      </p:sp>
      <p:pic>
        <p:nvPicPr>
          <p:cNvPr id="9" name="Imagen 8" descr="Screen shot 2012-02-01 at 11.09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984500"/>
            <a:ext cx="52070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Screen shot 2012-02-01 at 11.13.2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08300"/>
            <a:ext cx="20828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135 Conector angular"/>
          <p:cNvCxnSpPr/>
          <p:nvPr/>
        </p:nvCxnSpPr>
        <p:spPr bwMode="auto">
          <a:xfrm flipV="1">
            <a:off x="1752600" y="3136900"/>
            <a:ext cx="1828800" cy="1600200"/>
          </a:xfrm>
          <a:prstGeom prst="bentConnector3">
            <a:avLst>
              <a:gd name="adj1" fmla="val 64583"/>
            </a:avLst>
          </a:prstGeom>
          <a:ln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 bwMode="auto">
          <a:xfrm>
            <a:off x="304800" y="4038600"/>
            <a:ext cx="8458200" cy="2362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_tradnl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675" name="Rectangle 1"/>
          <p:cNvSpPr txBox="1">
            <a:spLocks noChangeArrowheads="1"/>
          </p:cNvSpPr>
          <p:nvPr/>
        </p:nvSpPr>
        <p:spPr bwMode="auto">
          <a:xfrm>
            <a:off x="112713" y="-46038"/>
            <a:ext cx="8497887" cy="45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l" defTabSz="457200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 smtClean="0">
                <a:solidFill>
                  <a:srgbClr val="353735"/>
                </a:solidFill>
                <a:latin typeface="Gotham Medium" charset="0"/>
                <a:ea typeface="Gotham Medium" charset="0"/>
                <a:cs typeface="Gotham Medium" charset="0"/>
              </a:rPr>
              <a:t>The OpenNebula Architecture</a:t>
            </a:r>
            <a:endParaRPr lang="es-ES" b="0" dirty="0">
              <a:solidFill>
                <a:srgbClr val="353735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868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</a:pPr>
            <a:endParaRPr lang="es-ES" sz="1600">
              <a:solidFill>
                <a:srgbClr val="009CC3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0" y="457200"/>
            <a:ext cx="9144000" cy="338554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775"/>
              </a:spcBef>
              <a:spcAft>
                <a:spcPts val="175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dirty="0" smtClean="0">
                <a:solidFill>
                  <a:srgbClr val="009CC3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How to Develop Drivers</a:t>
            </a:r>
          </a:p>
        </p:txBody>
      </p:sp>
      <p:pic>
        <p:nvPicPr>
          <p:cNvPr id="51" name="Picture 6" descr="opennebula_folder_tipo_web.pdf"/>
          <p:cNvPicPr>
            <a:picLocks noChangeAspect="1"/>
          </p:cNvPicPr>
          <p:nvPr/>
        </p:nvPicPr>
        <p:blipFill>
          <a:blip r:embed="rId3"/>
          <a:srcRect r="76199" b="2020"/>
          <a:stretch>
            <a:fillRect/>
          </a:stretch>
        </p:blipFill>
        <p:spPr bwMode="auto">
          <a:xfrm rot="5400000">
            <a:off x="8027987" y="-712787"/>
            <a:ext cx="32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774680"/>
            <a:ext cx="40386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75"/>
              </a:spcBef>
              <a:spcAft>
                <a:spcPts val="1200"/>
              </a:spcAft>
              <a:buSzPct val="45000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800" b="0" dirty="0" smtClean="0">
                <a:solidFill>
                  <a:srgbClr val="40B2D2"/>
                </a:solidFill>
                <a:latin typeface="Gotham-Medium"/>
                <a:ea typeface="Gotham Medium" charset="0"/>
                <a:cs typeface="Gotham-Medium"/>
              </a:rPr>
              <a:t>Image &amp; Storage Drivers</a:t>
            </a:r>
          </a:p>
          <a:p>
            <a:pPr marL="177800" lvl="1" indent="-177800" algn="l">
              <a:spcBef>
                <a:spcPts val="175"/>
              </a:spcBef>
              <a:spcAft>
                <a:spcPts val="12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Create or Import new Images into the Image Repository</a:t>
            </a:r>
          </a:p>
          <a:p>
            <a:pPr marL="177800" lvl="1" indent="-177800" algn="l">
              <a:spcBef>
                <a:spcPts val="175"/>
              </a:spcBef>
              <a:spcAft>
                <a:spcPts val="12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File management between the Image Repository and the physical hosts</a:t>
            </a:r>
          </a:p>
          <a:p>
            <a:pPr marL="185738" lvl="1" indent="-185738" algn="l">
              <a:spcBef>
                <a:spcPts val="775"/>
              </a:spcBef>
              <a:spcAft>
                <a:spcPts val="600"/>
              </a:spcAft>
              <a:buSzPct val="45000"/>
              <a:tabLst>
                <a:tab pos="185738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endParaRPr lang="en-US" sz="2000" b="0" dirty="0" smtClean="0">
              <a:solidFill>
                <a:schemeClr val="tx1"/>
              </a:solidFill>
              <a:latin typeface="Gotham-Book"/>
              <a:ea typeface="Gotham Medium" charset="0"/>
              <a:cs typeface="Gotham-Book"/>
            </a:endParaRPr>
          </a:p>
        </p:txBody>
      </p:sp>
      <p:sp>
        <p:nvSpPr>
          <p:cNvPr id="42" name="Rounded Rectangle 56"/>
          <p:cNvSpPr/>
          <p:nvPr/>
        </p:nvSpPr>
        <p:spPr bwMode="auto">
          <a:xfrm>
            <a:off x="152400" y="2286000"/>
            <a:ext cx="411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OpenNebula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core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3" name="Snip Diagonal Corner Rectangle 60"/>
          <p:cNvSpPr/>
          <p:nvPr/>
        </p:nvSpPr>
        <p:spPr bwMode="auto">
          <a:xfrm>
            <a:off x="152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Virtualization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4" name="Snip Diagonal Corner Rectangle 61"/>
          <p:cNvSpPr/>
          <p:nvPr/>
        </p:nvSpPr>
        <p:spPr bwMode="auto">
          <a:xfrm>
            <a:off x="1295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Images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5" name="Snip Diagonal Corner Rectangle 62"/>
          <p:cNvSpPr/>
          <p:nvPr/>
        </p:nvSpPr>
        <p:spPr bwMode="auto">
          <a:xfrm>
            <a:off x="1295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  <a:effectLst>
            <a:glow rad="139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Medium"/>
                <a:cs typeface="Gotham Medium"/>
              </a:rPr>
              <a:t>Storage</a:t>
            </a:r>
            <a:endParaRPr kumimoji="0" lang="en-US" sz="1200" u="none" strike="noStrike" normalizeH="0" baseline="0" dirty="0">
              <a:ln>
                <a:noFill/>
              </a:ln>
              <a:solidFill>
                <a:srgbClr val="FF0000"/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6" name="Snip Diagonal Corner Rectangle 63"/>
          <p:cNvSpPr/>
          <p:nvPr/>
        </p:nvSpPr>
        <p:spPr bwMode="auto">
          <a:xfrm>
            <a:off x="2438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Network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7" name="Snip Diagonal Corner Rectangle 64"/>
          <p:cNvSpPr/>
          <p:nvPr/>
        </p:nvSpPr>
        <p:spPr bwMode="auto">
          <a:xfrm>
            <a:off x="2438400" y="34290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Auth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48" name="Snip Diagonal Corner Rectangle 65"/>
          <p:cNvSpPr/>
          <p:nvPr/>
        </p:nvSpPr>
        <p:spPr bwMode="auto">
          <a:xfrm>
            <a:off x="152400" y="3124200"/>
            <a:ext cx="1066800" cy="2286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Monitoring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49" name="Rounded Rectangle 66"/>
          <p:cNvSpPr/>
          <p:nvPr/>
        </p:nvSpPr>
        <p:spPr bwMode="auto">
          <a:xfrm>
            <a:off x="3124200" y="1371600"/>
            <a:ext cx="1143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Scheduler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0" name="Rectangle 67"/>
          <p:cNvSpPr/>
          <p:nvPr/>
        </p:nvSpPr>
        <p:spPr bwMode="auto">
          <a:xfrm>
            <a:off x="152400" y="1905000"/>
            <a:ext cx="411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XML-RPC API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2" name="Rectangle 68"/>
          <p:cNvSpPr/>
          <p:nvPr/>
        </p:nvSpPr>
        <p:spPr bwMode="auto">
          <a:xfrm>
            <a:off x="152400" y="1524000"/>
            <a:ext cx="2895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OCA (Ruby,</a:t>
            </a:r>
            <a:r>
              <a:rPr kumimoji="0" lang="en-US" sz="1200" u="none" strike="noStrik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 Java)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3" name="Rounded Rectangle 69"/>
          <p:cNvSpPr/>
          <p:nvPr/>
        </p:nvSpPr>
        <p:spPr bwMode="auto">
          <a:xfrm>
            <a:off x="1524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u="none" strike="noStrik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tham Medium"/>
                <a:cs typeface="Gotham Medium"/>
              </a:rPr>
              <a:t>CLI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sp>
        <p:nvSpPr>
          <p:cNvPr id="54" name="Rounded Rectangle 70"/>
          <p:cNvSpPr/>
          <p:nvPr/>
        </p:nvSpPr>
        <p:spPr bwMode="auto">
          <a:xfrm>
            <a:off x="11430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GUI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5" name="Rounded Rectangle 71"/>
          <p:cNvSpPr/>
          <p:nvPr/>
        </p:nvSpPr>
        <p:spPr bwMode="auto">
          <a:xfrm>
            <a:off x="2133600" y="990600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Cloud Servers</a:t>
            </a:r>
            <a:endParaRPr kumimoji="0" lang="en-US" sz="1200" u="none" strike="noStrik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otham Medium"/>
              <a:cs typeface="Gotham Medium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81400" y="3124200"/>
            <a:ext cx="685800" cy="533400"/>
            <a:chOff x="6172200" y="5715000"/>
            <a:chExt cx="914400" cy="685800"/>
          </a:xfrm>
        </p:grpSpPr>
        <p:sp>
          <p:nvSpPr>
            <p:cNvPr id="58" name="Magnetic Disk 26"/>
            <p:cNvSpPr/>
            <p:nvPr/>
          </p:nvSpPr>
          <p:spPr bwMode="auto">
            <a:xfrm>
              <a:off x="6172200" y="60198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59" name="Magnetic Disk 27"/>
            <p:cNvSpPr/>
            <p:nvPr/>
          </p:nvSpPr>
          <p:spPr bwMode="auto">
            <a:xfrm>
              <a:off x="6172200" y="58674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  <p:sp>
          <p:nvSpPr>
            <p:cNvPr id="60" name="Magnetic Disk 28"/>
            <p:cNvSpPr/>
            <p:nvPr/>
          </p:nvSpPr>
          <p:spPr bwMode="auto">
            <a:xfrm>
              <a:off x="6172200" y="5715000"/>
              <a:ext cx="914400" cy="3810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DB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endParaRPr>
            </a:p>
          </p:txBody>
        </p:sp>
      </p:grpSp>
      <p:cxnSp>
        <p:nvCxnSpPr>
          <p:cNvPr id="81" name="Conector recto 80"/>
          <p:cNvCxnSpPr/>
          <p:nvPr/>
        </p:nvCxnSpPr>
        <p:spPr bwMode="auto">
          <a:xfrm rot="5400000">
            <a:off x="3429000" y="5334000"/>
            <a:ext cx="1676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1219200" y="4165114"/>
            <a:ext cx="2438400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OpenNebula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distribution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Shared</a:t>
            </a:r>
            <a: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 FS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LVM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err="1" smtClean="0">
                <a:solidFill>
                  <a:srgbClr val="000000"/>
                </a:solidFill>
                <a:latin typeface="Gotham-Book"/>
                <a:cs typeface="Gotham-Book"/>
              </a:rPr>
              <a:t>iSCSI</a:t>
            </a:r>
            <a:endParaRPr lang="es-ES_tradnl" sz="1600" b="0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SSH</a:t>
            </a:r>
          </a:p>
          <a:p>
            <a:pPr marL="177800" lvl="1" indent="-177800" algn="l">
              <a:spcBef>
                <a:spcPts val="175"/>
              </a:spcBef>
              <a:spcAft>
                <a:spcPts val="600"/>
              </a:spcAft>
              <a:buClr>
                <a:srgbClr val="009CC3"/>
              </a:buClr>
              <a:buFont typeface="Wingdings" charset="2"/>
              <a:buChar char="●"/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/>
            </a:pPr>
            <a:r>
              <a:rPr lang="es-ES_tradnl" sz="1600" b="0" dirty="0" smtClean="0">
                <a:solidFill>
                  <a:srgbClr val="000000"/>
                </a:solidFill>
                <a:latin typeface="Gotham-Book"/>
                <a:cs typeface="Gotham-Book"/>
              </a:rPr>
              <a:t>HTTP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5181600" y="4114800"/>
            <a:ext cx="2438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Community</a:t>
            </a:r>
            <a:r>
              <a:rPr lang="es-ES_tradnl" sz="1100" b="0" dirty="0" smtClean="0">
                <a:solidFill>
                  <a:srgbClr val="404040"/>
                </a:solidFill>
                <a:latin typeface="Gotham-Book"/>
                <a:cs typeface="Gotham-Book"/>
              </a:rPr>
              <a:t> </a:t>
            </a:r>
            <a:r>
              <a:rPr lang="es-ES_tradnl" sz="1100" b="0" dirty="0" err="1" smtClean="0">
                <a:solidFill>
                  <a:srgbClr val="404040"/>
                </a:solidFill>
                <a:latin typeface="Gotham-Book"/>
                <a:cs typeface="Gotham-Book"/>
              </a:rPr>
              <a:t>contributions</a:t>
            </a:r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 smtClean="0">
              <a:solidFill>
                <a:srgbClr val="404040"/>
              </a:solidFill>
              <a:latin typeface="Gotham-Book"/>
              <a:cs typeface="Gotham-Book"/>
            </a:endParaRPr>
          </a:p>
          <a:p>
            <a:endParaRPr lang="es-ES_tradnl" sz="1100" b="0" dirty="0">
              <a:solidFill>
                <a:srgbClr val="404040"/>
              </a:solidFill>
              <a:latin typeface="Gotham-Book"/>
              <a:cs typeface="Gotham-Book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4038600" y="4690645"/>
            <a:ext cx="4799189" cy="1439112"/>
            <a:chOff x="3903689" y="4813603"/>
            <a:chExt cx="4248464" cy="1135197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3335" y="5381201"/>
              <a:ext cx="736600" cy="397764"/>
            </a:xfrm>
            <a:prstGeom prst="rect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>
              <a:off x="5117893" y="5260985"/>
              <a:ext cx="1752600" cy="2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CDMI API</a:t>
              </a:r>
              <a:endPara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6332096" y="4813603"/>
              <a:ext cx="1752601" cy="2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scp</a:t>
              </a:r>
              <a:r>
                <a:rPr lang="es-ES_tradnl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-tsunami</a:t>
              </a:r>
              <a:endPara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903689" y="4993929"/>
              <a:ext cx="1752601" cy="2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MooseFS</a:t>
              </a:r>
              <a:endPara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3971145" y="5681742"/>
              <a:ext cx="1752601" cy="2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Market</a:t>
              </a:r>
              <a:r>
                <a:rPr lang="es-ES_tradnl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 Place</a:t>
              </a:r>
              <a:endPara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6399552" y="5681740"/>
              <a:ext cx="1752601" cy="26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Swift/</a:t>
              </a:r>
              <a:r>
                <a:rPr lang="es-ES_tradnl" sz="1600" b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-Book"/>
                  <a:cs typeface="Gotham-Book"/>
                </a:rPr>
                <a:t>Glance</a:t>
              </a:r>
              <a:endParaRPr lang="es-ES_tradnl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Book"/>
                <a:cs typeface="Gotham-Book"/>
              </a:endParaRPr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7673" y="4343400"/>
            <a:ext cx="4801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438650"/>
            <a:ext cx="1192696" cy="285750"/>
          </a:xfrm>
          <a:prstGeom prst="rect">
            <a:avLst/>
          </a:prstGeom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5105400"/>
            <a:ext cx="73808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800600"/>
            <a:ext cx="838200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3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23990</TotalTime>
  <Words>863</Words>
  <Application>Microsoft Macintosh PowerPoint</Application>
  <PresentationFormat>Presentación en pantalla (4:3)</PresentationFormat>
  <Paragraphs>338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Tino Vázquez</cp:lastModifiedBy>
  <cp:revision>2304</cp:revision>
  <cp:lastPrinted>2012-02-03T18:38:42Z</cp:lastPrinted>
  <dcterms:created xsi:type="dcterms:W3CDTF">2012-02-03T17:42:43Z</dcterms:created>
  <dcterms:modified xsi:type="dcterms:W3CDTF">2012-11-20T17:15:50Z</dcterms:modified>
</cp:coreProperties>
</file>